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Livvic"/>
      <p:regular r:id="rId23"/>
    </p:embeddedFont>
    <p:embeddedFont>
      <p:font typeface="Faustina Regular" panose="00000500000000000000"/>
      <p:regular r:id="rId24"/>
    </p:embeddedFont>
    <p:embeddedFont>
      <p:font typeface="Advent Pro Bold" panose="02000506040000020004"/>
      <p:bold r:id="rId25"/>
    </p:embeddedFont>
    <p:embeddedFont>
      <p:font typeface="Satisfy" panose="02000000000000000000"/>
      <p:regular r:id="rId26"/>
    </p:embeddedFont>
    <p:embeddedFont>
      <p:font typeface="Rokkitt Medium" panose="00000600000000000000"/>
      <p:regular r:id="rId27"/>
    </p:embeddedFont>
    <p:embeddedFont>
      <p:font typeface="Maven Pro Bold" panose="00000800000000000000"/>
      <p:bold r:id="rId28"/>
    </p:embeddedFont>
    <p:embeddedFont>
      <p:font typeface="Cabin SemiBold" panose="00000700000000000000"/>
      <p:bold r:id="rId29"/>
    </p:embeddedFont>
    <p:embeddedFont>
      <p:font typeface="Amatic SC Bold" panose="00000800000000000000"/>
      <p:bold r:id="rId30"/>
    </p:embeddedFont>
    <p:embeddedFont>
      <p:font typeface="Calibri" panose="020F050202020403020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3.svg"/><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7.png"/><Relationship Id="rId10" Type="http://schemas.openxmlformats.org/officeDocument/2006/relationships/image" Target="../media/image4.sv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30.png"/><Relationship Id="rId5" Type="http://schemas.openxmlformats.org/officeDocument/2006/relationships/image" Target="../media/image15.svg"/><Relationship Id="rId4" Type="http://schemas.openxmlformats.org/officeDocument/2006/relationships/image" Target="../media/image24.png"/><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32.png"/><Relationship Id="rId7" Type="http://schemas.openxmlformats.org/officeDocument/2006/relationships/image" Target="../media/image20.png"/><Relationship Id="rId6" Type="http://schemas.openxmlformats.org/officeDocument/2006/relationships/image" Target="../media/image31.png"/><Relationship Id="rId5" Type="http://schemas.openxmlformats.org/officeDocument/2006/relationships/image" Target="../media/image15.svg"/><Relationship Id="rId4" Type="http://schemas.openxmlformats.org/officeDocument/2006/relationships/image" Target="../media/image24.png"/><Relationship Id="rId3" Type="http://schemas.openxmlformats.org/officeDocument/2006/relationships/image" Target="../media/image6.svg"/><Relationship Id="rId2" Type="http://schemas.openxmlformats.org/officeDocument/2006/relationships/image" Target="../media/image1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5.png"/><Relationship Id="rId3" Type="http://schemas.openxmlformats.org/officeDocument/2006/relationships/image" Target="../media/image15.svg"/><Relationship Id="rId2" Type="http://schemas.openxmlformats.org/officeDocument/2006/relationships/image" Target="../media/image2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7.png"/><Relationship Id="rId4" Type="http://schemas.openxmlformats.org/officeDocument/2006/relationships/image" Target="../media/image14.svg"/><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7.png"/><Relationship Id="rId4" Type="http://schemas.openxmlformats.org/officeDocument/2006/relationships/image" Target="../media/image14.svg"/><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7.png"/><Relationship Id="rId4" Type="http://schemas.openxmlformats.org/officeDocument/2006/relationships/image" Target="../media/image14.svg"/><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20.svg"/><Relationship Id="rId7" Type="http://schemas.openxmlformats.org/officeDocument/2006/relationships/image" Target="../media/image39.png"/><Relationship Id="rId6" Type="http://schemas.openxmlformats.org/officeDocument/2006/relationships/image" Target="../media/image19.svg"/><Relationship Id="rId5" Type="http://schemas.openxmlformats.org/officeDocument/2006/relationships/image" Target="../media/image38.png"/><Relationship Id="rId4" Type="http://schemas.openxmlformats.org/officeDocument/2006/relationships/image" Target="../media/image18.svg"/><Relationship Id="rId3" Type="http://schemas.openxmlformats.org/officeDocument/2006/relationships/image" Target="../media/image37.png"/><Relationship Id="rId2" Type="http://schemas.openxmlformats.org/officeDocument/2006/relationships/image" Target="../media/image17.svg"/><Relationship Id="rId15" Type="http://schemas.openxmlformats.org/officeDocument/2006/relationships/slideLayout" Target="../slideLayouts/slideLayout7.xml"/><Relationship Id="rId14" Type="http://schemas.openxmlformats.org/officeDocument/2006/relationships/image" Target="../media/image23.svg"/><Relationship Id="rId13" Type="http://schemas.openxmlformats.org/officeDocument/2006/relationships/image" Target="../media/image42.png"/><Relationship Id="rId12" Type="http://schemas.openxmlformats.org/officeDocument/2006/relationships/image" Target="../media/image22.svg"/><Relationship Id="rId11" Type="http://schemas.openxmlformats.org/officeDocument/2006/relationships/image" Target="../media/image41.png"/><Relationship Id="rId10" Type="http://schemas.openxmlformats.org/officeDocument/2006/relationships/image" Target="../media/image21.sv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2.svg"/><Relationship Id="rId2" Type="http://schemas.openxmlformats.org/officeDocument/2006/relationships/image" Target="../media/image4.png"/><Relationship Id="rId12" Type="http://schemas.openxmlformats.org/officeDocument/2006/relationships/slideLayout" Target="../slideLayouts/slideLayout7.xml"/><Relationship Id="rId11" Type="http://schemas.openxmlformats.org/officeDocument/2006/relationships/image" Target="../media/image13.png"/><Relationship Id="rId10" Type="http://schemas.openxmlformats.org/officeDocument/2006/relationships/image" Target="../media/image6.sv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5.svg"/><Relationship Id="rId7" Type="http://schemas.openxmlformats.org/officeDocument/2006/relationships/image" Target="../media/image7.png"/><Relationship Id="rId6" Type="http://schemas.openxmlformats.org/officeDocument/2006/relationships/image" Target="../media/image7.svg"/><Relationship Id="rId5" Type="http://schemas.openxmlformats.org/officeDocument/2006/relationships/image" Target="../media/image1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3.svg"/><Relationship Id="rId11" Type="http://schemas.openxmlformats.org/officeDocument/2006/relationships/image" Target="../media/image5.png"/><Relationship Id="rId10" Type="http://schemas.openxmlformats.org/officeDocument/2006/relationships/image" Target="../media/image8.sv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0.svg"/><Relationship Id="rId7" Type="http://schemas.openxmlformats.org/officeDocument/2006/relationships/image" Target="../media/image17.png"/><Relationship Id="rId6" Type="http://schemas.openxmlformats.org/officeDocument/2006/relationships/image" Target="../media/image9.svg"/><Relationship Id="rId5" Type="http://schemas.openxmlformats.org/officeDocument/2006/relationships/image" Target="../media/image16.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slideLayout" Target="../slideLayouts/slideLayout7.xml"/><Relationship Id="rId18" Type="http://schemas.openxmlformats.org/officeDocument/2006/relationships/image" Target="../media/image13.svg"/><Relationship Id="rId17" Type="http://schemas.openxmlformats.org/officeDocument/2006/relationships/image" Target="../media/image22.png"/><Relationship Id="rId16" Type="http://schemas.openxmlformats.org/officeDocument/2006/relationships/image" Target="../media/image12.sv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1.svg"/><Relationship Id="rId11" Type="http://schemas.openxmlformats.org/officeDocument/2006/relationships/image" Target="../media/image18.png"/><Relationship Id="rId10" Type="http://schemas.openxmlformats.org/officeDocument/2006/relationships/image" Target="../media/image8.sv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7.png"/><Relationship Id="rId4" Type="http://schemas.openxmlformats.org/officeDocument/2006/relationships/image" Target="../media/image14.svg"/><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24.png"/><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26.png"/><Relationship Id="rId5" Type="http://schemas.openxmlformats.org/officeDocument/2006/relationships/image" Target="../media/image15.svg"/><Relationship Id="rId4" Type="http://schemas.openxmlformats.org/officeDocument/2006/relationships/image" Target="../media/image24.png"/><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7.png"/><Relationship Id="rId3" Type="http://schemas.openxmlformats.org/officeDocument/2006/relationships/image" Target="../media/image15.svg"/><Relationship Id="rId2" Type="http://schemas.openxmlformats.org/officeDocument/2006/relationships/image" Target="../media/image2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png"/><Relationship Id="rId7" Type="http://schemas.openxmlformats.org/officeDocument/2006/relationships/image" Target="../media/image20.png"/><Relationship Id="rId6" Type="http://schemas.openxmlformats.org/officeDocument/2006/relationships/image" Target="../media/image28.png"/><Relationship Id="rId5" Type="http://schemas.openxmlformats.org/officeDocument/2006/relationships/image" Target="../media/image15.svg"/><Relationship Id="rId4" Type="http://schemas.openxmlformats.org/officeDocument/2006/relationships/image" Target="../media/image24.png"/><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p:nvPr/>
        </p:nvGrpSpPr>
        <p:grpSpPr>
          <a:xfrm rot="0">
            <a:off x="2058072" y="1295137"/>
            <a:ext cx="14171857" cy="7638806"/>
            <a:chOff x="0" y="0"/>
            <a:chExt cx="18895809" cy="10185074"/>
          </a:xfrm>
        </p:grpSpPr>
        <p:pic>
          <p:nvPicPr>
            <p:cNvPr id="4" name="Picture 4"/>
            <p:cNvPicPr>
              <a:picLocks noChangeAspect="1"/>
            </p:cNvPicPr>
            <p:nvPr/>
          </p:nvPicPr>
          <p:blipFill>
            <a:blip r:embed="rId2"/>
            <a:srcRect t="3518" b="28697"/>
            <a:stretch>
              <a:fillRect/>
            </a:stretch>
          </p:blipFill>
          <p:spPr>
            <a:xfrm>
              <a:off x="0" y="402745"/>
              <a:ext cx="18895809" cy="978233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38892">
              <a:off x="16129734" y="305914"/>
              <a:ext cx="1617713" cy="1523591"/>
            </a:xfrm>
            <a:prstGeom prst="rect">
              <a:avLst/>
            </a:prstGeom>
          </p:spPr>
        </p:pic>
      </p:grpSp>
      <p:sp>
        <p:nvSpPr>
          <p:cNvPr id="6" name="TextBox 6"/>
          <p:cNvSpPr txBox="1"/>
          <p:nvPr/>
        </p:nvSpPr>
        <p:spPr>
          <a:xfrm>
            <a:off x="2608308" y="2335532"/>
            <a:ext cx="12279208" cy="3154672"/>
          </a:xfrm>
          <a:prstGeom prst="rect">
            <a:avLst/>
          </a:prstGeom>
        </p:spPr>
        <p:txBody>
          <a:bodyPr lIns="0" tIns="0" rIns="0" bIns="0" rtlCol="0" anchor="t">
            <a:spAutoFit/>
          </a:bodyPr>
          <a:lstStyle/>
          <a:p>
            <a:pPr algn="ctr">
              <a:lnSpc>
                <a:spcPts val="12180"/>
              </a:lnSpc>
            </a:pPr>
            <a:r>
              <a:rPr lang="en-US" sz="11600" spc="487">
                <a:solidFill>
                  <a:srgbClr val="000000"/>
                </a:solidFill>
                <a:latin typeface="Marykate"/>
              </a:rPr>
              <a:t>UIT ASSET MAP APPLICATION</a:t>
            </a:r>
            <a:endParaRPr lang="en-US" sz="11600" spc="487">
              <a:solidFill>
                <a:srgbClr val="000000"/>
              </a:solidFill>
              <a:latin typeface="Marykate"/>
            </a:endParaRP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388606">
            <a:off x="4157441" y="1401777"/>
            <a:ext cx="1260418" cy="1398523"/>
          </a:xfrm>
          <a:prstGeom prst="rect">
            <a:avLst/>
          </a:prstGeom>
        </p:spPr>
      </p:pic>
      <p:sp>
        <p:nvSpPr>
          <p:cNvPr id="8" name="TextBox 8"/>
          <p:cNvSpPr txBox="1"/>
          <p:nvPr/>
        </p:nvSpPr>
        <p:spPr>
          <a:xfrm>
            <a:off x="2864147" y="5766667"/>
            <a:ext cx="11767531" cy="2734945"/>
          </a:xfrm>
          <a:prstGeom prst="rect">
            <a:avLst/>
          </a:prstGeom>
        </p:spPr>
        <p:txBody>
          <a:bodyPr lIns="0" tIns="0" rIns="0" bIns="0" rtlCol="0" anchor="t">
            <a:spAutoFit/>
          </a:bodyPr>
          <a:lstStyle/>
          <a:p>
            <a:pPr algn="ctr">
              <a:lnSpc>
                <a:spcPts val="7280"/>
              </a:lnSpc>
            </a:pPr>
            <a:r>
              <a:rPr lang="en-US" sz="5200" spc="26">
                <a:solidFill>
                  <a:srgbClr val="004AAD"/>
                </a:solidFill>
                <a:latin typeface="Marykate"/>
              </a:rPr>
              <a:t>-E.T.I.N Team-</a:t>
            </a:r>
            <a:endParaRPr lang="en-US" sz="5200" spc="26">
              <a:solidFill>
                <a:srgbClr val="004AAD"/>
              </a:solidFill>
              <a:latin typeface="Marykate"/>
            </a:endParaRPr>
          </a:p>
          <a:p>
            <a:pPr algn="ctr">
              <a:lnSpc>
                <a:spcPts val="7280"/>
              </a:lnSpc>
            </a:pPr>
            <a:r>
              <a:rPr lang="en-US" sz="5200" spc="26">
                <a:solidFill>
                  <a:srgbClr val="000000"/>
                </a:solidFill>
                <a:latin typeface="Livvic"/>
              </a:rPr>
              <a:t>GVHD :       LÊ KIM HÙNG </a:t>
            </a:r>
            <a:endParaRPr lang="en-US" sz="5200" spc="26">
              <a:solidFill>
                <a:srgbClr val="000000"/>
              </a:solidFill>
              <a:latin typeface="Livvic"/>
            </a:endParaRPr>
          </a:p>
          <a:p>
            <a:pPr algn="ctr">
              <a:lnSpc>
                <a:spcPts val="7280"/>
              </a:lnSpc>
            </a:pPr>
            <a:r>
              <a:rPr lang="en-US" sz="5200" spc="26">
                <a:solidFill>
                  <a:srgbClr val="000000"/>
                </a:solidFill>
                <a:latin typeface="Livvic"/>
              </a:rPr>
              <a:t>                       THÁI HUY TÂN </a:t>
            </a:r>
            <a:endParaRPr lang="en-US" sz="5200" spc="26">
              <a:solidFill>
                <a:srgbClr val="000000"/>
              </a:solidFill>
              <a:latin typeface="Livvic"/>
            </a:endParaRP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150047">
            <a:off x="2737392" y="8258064"/>
            <a:ext cx="3348950" cy="1351758"/>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531315" y="6145889"/>
            <a:ext cx="2194959" cy="2788054"/>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183691">
            <a:off x="-109045" y="86688"/>
            <a:ext cx="3883048" cy="3049957"/>
          </a:xfrm>
          <a:prstGeom prst="rect">
            <a:avLst/>
          </a:prstGeom>
        </p:spPr>
      </p:pic>
      <p:sp>
        <p:nvSpPr>
          <p:cNvPr id="12" name="TextBox 12"/>
          <p:cNvSpPr txBox="1"/>
          <p:nvPr/>
        </p:nvSpPr>
        <p:spPr>
          <a:xfrm>
            <a:off x="11229320" y="1468758"/>
            <a:ext cx="2886968" cy="514350"/>
          </a:xfrm>
          <a:prstGeom prst="rect">
            <a:avLst/>
          </a:prstGeom>
        </p:spPr>
        <p:txBody>
          <a:bodyPr lIns="0" tIns="0" rIns="0" bIns="0" rtlCol="0" anchor="t">
            <a:spAutoFit/>
          </a:bodyPr>
          <a:lstStyle/>
          <a:p>
            <a:pPr algn="ctr">
              <a:lnSpc>
                <a:spcPts val="4200"/>
              </a:lnSpc>
            </a:pPr>
            <a:r>
              <a:rPr lang="en-US" sz="3000">
                <a:solidFill>
                  <a:srgbClr val="000000"/>
                </a:solidFill>
                <a:latin typeface="Faustina Regular" panose="00000500000000000000"/>
              </a:rPr>
              <a:t>NT118.N13.MMCL </a:t>
            </a:r>
            <a:endParaRPr lang="en-US" sz="3000">
              <a:solidFill>
                <a:srgbClr val="000000"/>
              </a:solidFill>
              <a:latin typeface="Faustina Regular"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2368" y="1844716"/>
            <a:ext cx="918025" cy="257691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8254" y="9161738"/>
            <a:ext cx="3904279" cy="2250523"/>
          </a:xfrm>
          <a:prstGeom prst="rect">
            <a:avLst/>
          </a:prstGeom>
        </p:spPr>
      </p:pic>
      <p:grpSp>
        <p:nvGrpSpPr>
          <p:cNvPr id="5" name="Group 5"/>
          <p:cNvGrpSpPr>
            <a:grpSpLocks noChangeAspect="1"/>
          </p:cNvGrpSpPr>
          <p:nvPr/>
        </p:nvGrpSpPr>
        <p:grpSpPr>
          <a:xfrm rot="0">
            <a:off x="3723033" y="1611947"/>
            <a:ext cx="4164860" cy="8442284"/>
            <a:chOff x="0" y="0"/>
            <a:chExt cx="9398000" cy="19050000"/>
          </a:xfrm>
        </p:grpSpPr>
        <p:sp>
          <p:nvSpPr>
            <p:cNvPr id="6" name="Freeform 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a:stretch>
                <a:fillRect t="-1577" b="-1577"/>
              </a:stretch>
            </a:blipFill>
          </p:spPr>
        </p:sp>
        <p:sp>
          <p:nvSpPr>
            <p:cNvPr id="7" name="Freeform 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8" name="AutoShape 8"/>
          <p:cNvSpPr/>
          <p:nvPr/>
        </p:nvSpPr>
        <p:spPr>
          <a:xfrm>
            <a:off x="342144" y="5143500"/>
            <a:ext cx="3246120" cy="0"/>
          </a:xfrm>
          <a:prstGeom prst="line">
            <a:avLst/>
          </a:prstGeom>
          <a:ln w="38100" cap="flat">
            <a:solidFill>
              <a:srgbClr val="000000"/>
            </a:solidFill>
            <a:prstDash val="solid"/>
            <a:headEnd type="none" w="sm" len="sm"/>
            <a:tailEnd type="arrow" w="med" len="sm"/>
          </a:ln>
        </p:spPr>
      </p:sp>
      <p:grpSp>
        <p:nvGrpSpPr>
          <p:cNvPr id="9" name="Group 9"/>
          <p:cNvGrpSpPr/>
          <p:nvPr/>
        </p:nvGrpSpPr>
        <p:grpSpPr>
          <a:xfrm rot="0">
            <a:off x="10479294" y="4289551"/>
            <a:ext cx="6532736" cy="1707898"/>
            <a:chOff x="0" y="0"/>
            <a:chExt cx="1720556" cy="449817"/>
          </a:xfrm>
        </p:grpSpPr>
        <p:sp>
          <p:nvSpPr>
            <p:cNvPr id="10" name="Freeform 10"/>
            <p:cNvSpPr/>
            <p:nvPr/>
          </p:nvSpPr>
          <p:spPr>
            <a:xfrm>
              <a:off x="0" y="0"/>
              <a:ext cx="1720556" cy="449817"/>
            </a:xfrm>
            <a:custGeom>
              <a:avLst/>
              <a:gdLst/>
              <a:ahLst/>
              <a:cxnLst/>
              <a:rect l="l" t="t" r="r" b="b"/>
              <a:pathLst>
                <a:path w="1720556" h="449817">
                  <a:moveTo>
                    <a:pt x="60440" y="0"/>
                  </a:moveTo>
                  <a:lnTo>
                    <a:pt x="1660116" y="0"/>
                  </a:lnTo>
                  <a:cubicBezTo>
                    <a:pt x="1676146" y="0"/>
                    <a:pt x="1691519" y="6368"/>
                    <a:pt x="1702854" y="17702"/>
                  </a:cubicBezTo>
                  <a:cubicBezTo>
                    <a:pt x="1714188" y="29037"/>
                    <a:pt x="1720556" y="44410"/>
                    <a:pt x="1720556" y="60440"/>
                  </a:cubicBezTo>
                  <a:lnTo>
                    <a:pt x="1720556" y="389377"/>
                  </a:lnTo>
                  <a:cubicBezTo>
                    <a:pt x="1720556" y="405407"/>
                    <a:pt x="1714188" y="420780"/>
                    <a:pt x="1702854" y="432114"/>
                  </a:cubicBezTo>
                  <a:cubicBezTo>
                    <a:pt x="1691519" y="443449"/>
                    <a:pt x="1676146" y="449817"/>
                    <a:pt x="1660116" y="449817"/>
                  </a:cubicBezTo>
                  <a:lnTo>
                    <a:pt x="60440" y="449817"/>
                  </a:lnTo>
                  <a:cubicBezTo>
                    <a:pt x="44410" y="449817"/>
                    <a:pt x="29037" y="443449"/>
                    <a:pt x="17702" y="432114"/>
                  </a:cubicBezTo>
                  <a:cubicBezTo>
                    <a:pt x="6368" y="420780"/>
                    <a:pt x="0" y="405407"/>
                    <a:pt x="0" y="389377"/>
                  </a:cubicBezTo>
                  <a:lnTo>
                    <a:pt x="0" y="60440"/>
                  </a:lnTo>
                  <a:cubicBezTo>
                    <a:pt x="0" y="44410"/>
                    <a:pt x="6368" y="29037"/>
                    <a:pt x="17702" y="17702"/>
                  </a:cubicBezTo>
                  <a:cubicBezTo>
                    <a:pt x="29037" y="6368"/>
                    <a:pt x="44410" y="0"/>
                    <a:pt x="60440" y="0"/>
                  </a:cubicBezTo>
                  <a:close/>
                </a:path>
              </a:pathLst>
            </a:custGeom>
            <a:solidFill>
              <a:srgbClr val="F7F8F9"/>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sp>
        <p:nvSpPr>
          <p:cNvPr id="12" name="TextBox 12"/>
          <p:cNvSpPr txBox="1"/>
          <p:nvPr/>
        </p:nvSpPr>
        <p:spPr>
          <a:xfrm>
            <a:off x="3945471" y="86312"/>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THIẾT BỊ TRUY CẬP </a:t>
            </a:r>
            <a:endParaRPr lang="en-US" sz="7700">
              <a:solidFill>
                <a:srgbClr val="000000"/>
              </a:solidFill>
              <a:latin typeface="Livvic"/>
            </a:endParaRPr>
          </a:p>
        </p:txBody>
      </p:sp>
      <p:sp>
        <p:nvSpPr>
          <p:cNvPr id="13" name="TextBox 13"/>
          <p:cNvSpPr txBox="1"/>
          <p:nvPr/>
        </p:nvSpPr>
        <p:spPr>
          <a:xfrm>
            <a:off x="437609" y="4602117"/>
            <a:ext cx="2577917" cy="356234"/>
          </a:xfrm>
          <a:prstGeom prst="rect">
            <a:avLst/>
          </a:prstGeom>
        </p:spPr>
        <p:txBody>
          <a:bodyPr lIns="0" tIns="0" rIns="0" bIns="0" rtlCol="0" anchor="t">
            <a:spAutoFit/>
          </a:bodyPr>
          <a:lstStyle/>
          <a:p>
            <a:pPr algn="ctr">
              <a:lnSpc>
                <a:spcPts val="2940"/>
              </a:lnSpc>
            </a:pPr>
            <a:r>
              <a:rPr lang="en-US" sz="2100">
                <a:solidFill>
                  <a:srgbClr val="000000"/>
                </a:solidFill>
                <a:latin typeface="Livvic"/>
              </a:rPr>
              <a:t>Các thiết bị truy cập </a:t>
            </a:r>
            <a:endParaRPr lang="en-US" sz="2100">
              <a:solidFill>
                <a:srgbClr val="000000"/>
              </a:solidFill>
              <a:latin typeface="Livvic"/>
            </a:endParaRPr>
          </a:p>
        </p:txBody>
      </p:sp>
      <p:sp>
        <p:nvSpPr>
          <p:cNvPr id="14" name="TextBox 14"/>
          <p:cNvSpPr txBox="1"/>
          <p:nvPr/>
        </p:nvSpPr>
        <p:spPr>
          <a:xfrm>
            <a:off x="10470622" y="4508182"/>
            <a:ext cx="6541408" cy="1223010"/>
          </a:xfrm>
          <a:prstGeom prst="rect">
            <a:avLst/>
          </a:prstGeom>
        </p:spPr>
        <p:txBody>
          <a:bodyPr lIns="0" tIns="0" rIns="0" bIns="0" rtlCol="0" anchor="t">
            <a:spAutoFit/>
          </a:bodyPr>
          <a:lstStyle/>
          <a:p>
            <a:pPr algn="ctr">
              <a:lnSpc>
                <a:spcPts val="3220"/>
              </a:lnSpc>
            </a:pPr>
            <a:r>
              <a:rPr lang="en-US" sz="2300">
                <a:solidFill>
                  <a:srgbClr val="000000"/>
                </a:solidFill>
                <a:latin typeface="Livvic"/>
              </a:rPr>
              <a:t>Lấy danh sách thiết bị </a:t>
            </a:r>
            <a:endParaRPr lang="en-US" sz="2300">
              <a:solidFill>
                <a:srgbClr val="000000"/>
              </a:solidFill>
              <a:latin typeface="Livvic"/>
            </a:endParaRPr>
          </a:p>
          <a:p>
            <a:pPr algn="ctr">
              <a:lnSpc>
                <a:spcPts val="6860"/>
              </a:lnSpc>
              <a:spcBef>
                <a:spcPct val="0"/>
              </a:spcBef>
            </a:pPr>
            <a:r>
              <a:rPr lang="en-US" sz="4900">
                <a:solidFill>
                  <a:srgbClr val="000000"/>
                </a:solidFill>
                <a:latin typeface="Cabin SemiBold" panose="00000700000000000000"/>
              </a:rPr>
              <a:t>/asset/user/current</a:t>
            </a:r>
            <a:endParaRPr lang="en-US" sz="4900">
              <a:solidFill>
                <a:srgbClr val="000000"/>
              </a:solidFill>
              <a:latin typeface="Cabin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54844" y="633626"/>
            <a:ext cx="918025" cy="257691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8254" y="9161738"/>
            <a:ext cx="3904279" cy="2250523"/>
          </a:xfrm>
          <a:prstGeom prst="rect">
            <a:avLst/>
          </a:prstGeom>
        </p:spPr>
      </p:pic>
      <p:sp>
        <p:nvSpPr>
          <p:cNvPr id="5" name="AutoShape 5"/>
          <p:cNvSpPr/>
          <p:nvPr/>
        </p:nvSpPr>
        <p:spPr>
          <a:xfrm>
            <a:off x="392544" y="5143500"/>
            <a:ext cx="3145319" cy="0"/>
          </a:xfrm>
          <a:prstGeom prst="line">
            <a:avLst/>
          </a:prstGeom>
          <a:ln w="38100" cap="flat">
            <a:solidFill>
              <a:srgbClr val="000000"/>
            </a:solidFill>
            <a:prstDash val="solid"/>
            <a:headEnd type="none" w="sm" len="sm"/>
            <a:tailEnd type="arrow" w="med" len="sm"/>
          </a:ln>
        </p:spPr>
      </p:sp>
      <p:grpSp>
        <p:nvGrpSpPr>
          <p:cNvPr id="6" name="Group 6"/>
          <p:cNvGrpSpPr>
            <a:grpSpLocks noChangeAspect="1"/>
          </p:cNvGrpSpPr>
          <p:nvPr/>
        </p:nvGrpSpPr>
        <p:grpSpPr>
          <a:xfrm rot="0">
            <a:off x="3616304" y="1264766"/>
            <a:ext cx="4297004" cy="8710143"/>
            <a:chOff x="0" y="0"/>
            <a:chExt cx="9398000" cy="19050000"/>
          </a:xfrm>
        </p:grpSpPr>
        <p:sp>
          <p:nvSpPr>
            <p:cNvPr id="7" name="Freeform 7"/>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a:stretch>
                <a:fillRect l="-7816" r="-7816"/>
              </a:stretch>
            </a:blipFill>
          </p:spPr>
        </p:sp>
        <p:sp>
          <p:nvSpPr>
            <p:cNvPr id="8" name="Freeform 8"/>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9" name="AutoShape 9"/>
          <p:cNvSpPr/>
          <p:nvPr/>
        </p:nvSpPr>
        <p:spPr>
          <a:xfrm rot="-10800000">
            <a:off x="8201563" y="9549765"/>
            <a:ext cx="2577917" cy="0"/>
          </a:xfrm>
          <a:prstGeom prst="line">
            <a:avLst/>
          </a:prstGeom>
          <a:ln w="38100" cap="flat">
            <a:solidFill>
              <a:srgbClr val="000000"/>
            </a:solidFill>
            <a:prstDash val="solid"/>
            <a:headEnd type="none" w="sm" len="sm"/>
            <a:tailEnd type="arrow" w="med" len="sm"/>
          </a:ln>
        </p:spPr>
      </p:sp>
      <p:grpSp>
        <p:nvGrpSpPr>
          <p:cNvPr id="10" name="Group 10"/>
          <p:cNvGrpSpPr/>
          <p:nvPr/>
        </p:nvGrpSpPr>
        <p:grpSpPr>
          <a:xfrm rot="0">
            <a:off x="11205331" y="3462750"/>
            <a:ext cx="6767539" cy="1718850"/>
            <a:chOff x="0" y="0"/>
            <a:chExt cx="1782397" cy="452701"/>
          </a:xfrm>
        </p:grpSpPr>
        <p:sp>
          <p:nvSpPr>
            <p:cNvPr id="11" name="Freeform 11"/>
            <p:cNvSpPr/>
            <p:nvPr/>
          </p:nvSpPr>
          <p:spPr>
            <a:xfrm>
              <a:off x="0" y="0"/>
              <a:ext cx="1782397" cy="452701"/>
            </a:xfrm>
            <a:custGeom>
              <a:avLst/>
              <a:gdLst/>
              <a:ahLst/>
              <a:cxnLst/>
              <a:rect l="l" t="t" r="r" b="b"/>
              <a:pathLst>
                <a:path w="1782397" h="452701">
                  <a:moveTo>
                    <a:pt x="58343" y="0"/>
                  </a:moveTo>
                  <a:lnTo>
                    <a:pt x="1724054" y="0"/>
                  </a:lnTo>
                  <a:cubicBezTo>
                    <a:pt x="1756276" y="0"/>
                    <a:pt x="1782397" y="26121"/>
                    <a:pt x="1782397" y="58343"/>
                  </a:cubicBezTo>
                  <a:lnTo>
                    <a:pt x="1782397" y="394358"/>
                  </a:lnTo>
                  <a:cubicBezTo>
                    <a:pt x="1782397" y="409832"/>
                    <a:pt x="1776250" y="424672"/>
                    <a:pt x="1765309" y="435613"/>
                  </a:cubicBezTo>
                  <a:cubicBezTo>
                    <a:pt x="1754367" y="446554"/>
                    <a:pt x="1739528" y="452701"/>
                    <a:pt x="1724054" y="452701"/>
                  </a:cubicBezTo>
                  <a:lnTo>
                    <a:pt x="58343" y="452701"/>
                  </a:lnTo>
                  <a:cubicBezTo>
                    <a:pt x="26121" y="452701"/>
                    <a:pt x="0" y="426580"/>
                    <a:pt x="0" y="394358"/>
                  </a:cubicBezTo>
                  <a:lnTo>
                    <a:pt x="0" y="58343"/>
                  </a:lnTo>
                  <a:cubicBezTo>
                    <a:pt x="0" y="42869"/>
                    <a:pt x="6147" y="28030"/>
                    <a:pt x="17088" y="17088"/>
                  </a:cubicBezTo>
                  <a:cubicBezTo>
                    <a:pt x="28030" y="6147"/>
                    <a:pt x="42869" y="0"/>
                    <a:pt x="58343" y="0"/>
                  </a:cubicBezTo>
                  <a:close/>
                </a:path>
              </a:pathLst>
            </a:custGeom>
            <a:solidFill>
              <a:srgbClr val="F7F8F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85424" y="6885318"/>
            <a:ext cx="4570848" cy="4114800"/>
          </a:xfrm>
          <a:prstGeom prst="rect">
            <a:avLst/>
          </a:prstGeom>
        </p:spPr>
      </p:pic>
      <p:sp>
        <p:nvSpPr>
          <p:cNvPr id="14" name="TextBox 14"/>
          <p:cNvSpPr txBox="1"/>
          <p:nvPr/>
        </p:nvSpPr>
        <p:spPr>
          <a:xfrm>
            <a:off x="3102126" y="26353"/>
            <a:ext cx="11556128" cy="1094737"/>
          </a:xfrm>
          <a:prstGeom prst="rect">
            <a:avLst/>
          </a:prstGeom>
        </p:spPr>
        <p:txBody>
          <a:bodyPr lIns="0" tIns="0" rIns="0" bIns="0" rtlCol="0" anchor="t">
            <a:spAutoFit/>
          </a:bodyPr>
          <a:lstStyle/>
          <a:p>
            <a:pPr marL="0" lvl="0" indent="0" algn="ctr">
              <a:lnSpc>
                <a:spcPts val="8960"/>
              </a:lnSpc>
              <a:spcBef>
                <a:spcPct val="0"/>
              </a:spcBef>
            </a:pPr>
            <a:r>
              <a:rPr lang="en-US" sz="6400">
                <a:solidFill>
                  <a:srgbClr val="000000"/>
                </a:solidFill>
                <a:latin typeface="Livvic"/>
              </a:rPr>
              <a:t>THÔNG TIN THIẾT BỊ TRUY CẬP </a:t>
            </a:r>
            <a:endParaRPr lang="en-US" sz="6400">
              <a:solidFill>
                <a:srgbClr val="000000"/>
              </a:solidFill>
              <a:latin typeface="Livvic"/>
            </a:endParaRPr>
          </a:p>
        </p:txBody>
      </p:sp>
      <p:sp>
        <p:nvSpPr>
          <p:cNvPr id="15" name="TextBox 15"/>
          <p:cNvSpPr txBox="1"/>
          <p:nvPr/>
        </p:nvSpPr>
        <p:spPr>
          <a:xfrm>
            <a:off x="437609" y="4695827"/>
            <a:ext cx="2577917" cy="297179"/>
          </a:xfrm>
          <a:prstGeom prst="rect">
            <a:avLst/>
          </a:prstGeom>
        </p:spPr>
        <p:txBody>
          <a:bodyPr lIns="0" tIns="0" rIns="0" bIns="0" rtlCol="0" anchor="t">
            <a:spAutoFit/>
          </a:bodyPr>
          <a:lstStyle/>
          <a:p>
            <a:pPr algn="ctr">
              <a:lnSpc>
                <a:spcPts val="2520"/>
              </a:lnSpc>
            </a:pPr>
            <a:r>
              <a:rPr lang="en-US" sz="1800">
                <a:solidFill>
                  <a:srgbClr val="000000"/>
                </a:solidFill>
                <a:latin typeface="Livvic"/>
              </a:rPr>
              <a:t>Các thông tin của thiết bị </a:t>
            </a:r>
            <a:endParaRPr lang="en-US" sz="1800">
              <a:solidFill>
                <a:srgbClr val="000000"/>
              </a:solidFill>
              <a:latin typeface="Livvic"/>
            </a:endParaRPr>
          </a:p>
        </p:txBody>
      </p:sp>
      <p:sp>
        <p:nvSpPr>
          <p:cNvPr id="16" name="TextBox 16"/>
          <p:cNvSpPr txBox="1"/>
          <p:nvPr/>
        </p:nvSpPr>
        <p:spPr>
          <a:xfrm>
            <a:off x="8201563" y="8914143"/>
            <a:ext cx="2577917" cy="611504"/>
          </a:xfrm>
          <a:prstGeom prst="rect">
            <a:avLst/>
          </a:prstGeom>
        </p:spPr>
        <p:txBody>
          <a:bodyPr lIns="0" tIns="0" rIns="0" bIns="0" rtlCol="0" anchor="t">
            <a:spAutoFit/>
          </a:bodyPr>
          <a:lstStyle/>
          <a:p>
            <a:pPr algn="ctr">
              <a:lnSpc>
                <a:spcPts val="2520"/>
              </a:lnSpc>
            </a:pPr>
            <a:r>
              <a:rPr lang="en-US" sz="1800">
                <a:solidFill>
                  <a:srgbClr val="000000"/>
                </a:solidFill>
                <a:latin typeface="Livvic"/>
              </a:rPr>
              <a:t>Nhấn Detail để hiển thị ra biểu đồ  </a:t>
            </a:r>
            <a:endParaRPr lang="en-US" sz="1800">
              <a:solidFill>
                <a:srgbClr val="000000"/>
              </a:solidFill>
              <a:latin typeface="Livvic"/>
            </a:endParaRPr>
          </a:p>
        </p:txBody>
      </p:sp>
      <p:sp>
        <p:nvSpPr>
          <p:cNvPr id="17" name="TextBox 17"/>
          <p:cNvSpPr txBox="1"/>
          <p:nvPr/>
        </p:nvSpPr>
        <p:spPr>
          <a:xfrm>
            <a:off x="11498990" y="3722877"/>
            <a:ext cx="6180220" cy="11258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Livvic"/>
              </a:rPr>
              <a:t>Lấy thông tin của thiết bị </a:t>
            </a:r>
            <a:endParaRPr lang="en-US" sz="2300">
              <a:solidFill>
                <a:srgbClr val="000000"/>
              </a:solidFill>
              <a:latin typeface="Livvic"/>
            </a:endParaRPr>
          </a:p>
          <a:p>
            <a:pPr algn="ctr">
              <a:lnSpc>
                <a:spcPts val="6020"/>
              </a:lnSpc>
              <a:spcBef>
                <a:spcPct val="0"/>
              </a:spcBef>
            </a:pPr>
            <a:r>
              <a:rPr lang="en-US" sz="4300">
                <a:solidFill>
                  <a:srgbClr val="000000"/>
                </a:solidFill>
                <a:latin typeface="Cabin SemiBold" panose="00000700000000000000"/>
              </a:rPr>
              <a:t>​/asset​/partial​/{assetId}</a:t>
            </a:r>
            <a:endParaRPr lang="en-US" sz="4300">
              <a:solidFill>
                <a:srgbClr val="000000"/>
              </a:solidFill>
              <a:latin typeface="Cabin SemiBold" panose="000007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0">
            <a:off x="3723303" y="1838866"/>
            <a:ext cx="3818793" cy="7740796"/>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t="-1577" b="-1577"/>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sp>
        <p:nvSpPr>
          <p:cNvPr id="6" name="AutoShape 6"/>
          <p:cNvSpPr/>
          <p:nvPr/>
        </p:nvSpPr>
        <p:spPr>
          <a:xfrm>
            <a:off x="0" y="3838671"/>
            <a:ext cx="3576533" cy="0"/>
          </a:xfrm>
          <a:prstGeom prst="line">
            <a:avLst/>
          </a:prstGeom>
          <a:ln w="38100" cap="flat">
            <a:solidFill>
              <a:srgbClr val="000000"/>
            </a:solidFill>
            <a:prstDash val="solid"/>
            <a:headEnd type="none" w="sm" len="sm"/>
            <a:tailEnd type="arrow" w="med" len="sm"/>
          </a:ln>
        </p:spPr>
      </p:sp>
      <p:sp>
        <p:nvSpPr>
          <p:cNvPr id="7" name="AutoShape 7"/>
          <p:cNvSpPr/>
          <p:nvPr/>
        </p:nvSpPr>
        <p:spPr>
          <a:xfrm>
            <a:off x="1470691" y="4471782"/>
            <a:ext cx="2105842" cy="0"/>
          </a:xfrm>
          <a:prstGeom prst="line">
            <a:avLst/>
          </a:prstGeom>
          <a:ln w="38100" cap="flat">
            <a:solidFill>
              <a:srgbClr val="000000"/>
            </a:solidFill>
            <a:prstDash val="solid"/>
            <a:headEnd type="none" w="sm" len="sm"/>
            <a:tailEnd type="arrow" w="med" len="sm"/>
          </a:ln>
        </p:spPr>
      </p:sp>
      <p:sp>
        <p:nvSpPr>
          <p:cNvPr id="8" name="AutoShape 8"/>
          <p:cNvSpPr/>
          <p:nvPr/>
        </p:nvSpPr>
        <p:spPr>
          <a:xfrm>
            <a:off x="285577" y="8848284"/>
            <a:ext cx="3290956" cy="0"/>
          </a:xfrm>
          <a:prstGeom prst="line">
            <a:avLst/>
          </a:prstGeom>
          <a:ln w="38100" cap="flat">
            <a:solidFill>
              <a:srgbClr val="000000"/>
            </a:solidFill>
            <a:prstDash val="solid"/>
            <a:headEnd type="none" w="sm" len="sm"/>
            <a:tailEnd type="arrow" w="med" len="sm"/>
          </a:ln>
        </p:spPr>
      </p:sp>
      <p:sp>
        <p:nvSpPr>
          <p:cNvPr id="9" name="AutoShape 9"/>
          <p:cNvSpPr/>
          <p:nvPr/>
        </p:nvSpPr>
        <p:spPr>
          <a:xfrm>
            <a:off x="1470691" y="6970313"/>
            <a:ext cx="2105842" cy="0"/>
          </a:xfrm>
          <a:prstGeom prst="line">
            <a:avLst/>
          </a:prstGeom>
          <a:ln w="38100" cap="flat">
            <a:solidFill>
              <a:srgbClr val="000000"/>
            </a:solidFill>
            <a:prstDash val="solid"/>
            <a:headEnd type="none" w="sm" len="sm"/>
            <a:tailEnd type="arrow" w="med" len="sm"/>
          </a:ln>
        </p:spPr>
      </p:sp>
      <p:sp>
        <p:nvSpPr>
          <p:cNvPr id="10" name="TextBox 10"/>
          <p:cNvSpPr txBox="1"/>
          <p:nvPr/>
        </p:nvSpPr>
        <p:spPr>
          <a:xfrm>
            <a:off x="3642791" y="178753"/>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BIỂU ĐỒ </a:t>
            </a:r>
            <a:endParaRPr lang="en-US" sz="7700">
              <a:solidFill>
                <a:srgbClr val="000000"/>
              </a:solidFill>
              <a:latin typeface="Livvic"/>
            </a:endParaRPr>
          </a:p>
        </p:txBody>
      </p:sp>
      <p:sp>
        <p:nvSpPr>
          <p:cNvPr id="11" name="TextBox 11"/>
          <p:cNvSpPr txBox="1"/>
          <p:nvPr/>
        </p:nvSpPr>
        <p:spPr>
          <a:xfrm>
            <a:off x="0" y="3455132"/>
            <a:ext cx="3576533" cy="270559"/>
          </a:xfrm>
          <a:prstGeom prst="rect">
            <a:avLst/>
          </a:prstGeom>
        </p:spPr>
        <p:txBody>
          <a:bodyPr lIns="0" tIns="0" rIns="0" bIns="0" rtlCol="0" anchor="t">
            <a:spAutoFit/>
          </a:bodyPr>
          <a:lstStyle/>
          <a:p>
            <a:pPr marL="365760" lvl="1" indent="-182880" algn="ctr">
              <a:lnSpc>
                <a:spcPts val="2370"/>
              </a:lnSpc>
              <a:buFont typeface="Arial" panose="020B0604020202020204"/>
              <a:buChar char="•"/>
            </a:pPr>
            <a:r>
              <a:rPr lang="en-US" sz="1695">
                <a:solidFill>
                  <a:srgbClr val="000000"/>
                </a:solidFill>
                <a:latin typeface="Livvic"/>
              </a:rPr>
              <a:t>Chon asset muốn xem biểu đồ </a:t>
            </a:r>
            <a:endParaRPr lang="en-US" sz="1695">
              <a:solidFill>
                <a:srgbClr val="000000"/>
              </a:solidFill>
              <a:latin typeface="Livvic"/>
            </a:endParaRPr>
          </a:p>
        </p:txBody>
      </p:sp>
      <p:sp>
        <p:nvSpPr>
          <p:cNvPr id="12" name="TextBox 12"/>
          <p:cNvSpPr txBox="1"/>
          <p:nvPr/>
        </p:nvSpPr>
        <p:spPr>
          <a:xfrm>
            <a:off x="285577" y="4159139"/>
            <a:ext cx="3576533" cy="270559"/>
          </a:xfrm>
          <a:prstGeom prst="rect">
            <a:avLst/>
          </a:prstGeom>
        </p:spPr>
        <p:txBody>
          <a:bodyPr lIns="0" tIns="0" rIns="0" bIns="0" rtlCol="0" anchor="t">
            <a:spAutoFit/>
          </a:bodyPr>
          <a:lstStyle/>
          <a:p>
            <a:pPr algn="ctr">
              <a:lnSpc>
                <a:spcPts val="2370"/>
              </a:lnSpc>
            </a:pPr>
            <a:r>
              <a:rPr lang="en-US" sz="1695">
                <a:solidFill>
                  <a:srgbClr val="000000"/>
                </a:solidFill>
                <a:latin typeface="Livvic"/>
              </a:rPr>
              <a:t>2. Chon ngày </a:t>
            </a:r>
            <a:endParaRPr lang="en-US" sz="1695">
              <a:solidFill>
                <a:srgbClr val="000000"/>
              </a:solidFill>
              <a:latin typeface="Livvic"/>
            </a:endParaRPr>
          </a:p>
        </p:txBody>
      </p:sp>
      <p:sp>
        <p:nvSpPr>
          <p:cNvPr id="13" name="TextBox 13"/>
          <p:cNvSpPr txBox="1"/>
          <p:nvPr/>
        </p:nvSpPr>
        <p:spPr>
          <a:xfrm>
            <a:off x="146770" y="8490770"/>
            <a:ext cx="3576533" cy="270559"/>
          </a:xfrm>
          <a:prstGeom prst="rect">
            <a:avLst/>
          </a:prstGeom>
        </p:spPr>
        <p:txBody>
          <a:bodyPr lIns="0" tIns="0" rIns="0" bIns="0" rtlCol="0" anchor="t">
            <a:spAutoFit/>
          </a:bodyPr>
          <a:lstStyle/>
          <a:p>
            <a:pPr algn="ctr">
              <a:lnSpc>
                <a:spcPts val="2370"/>
              </a:lnSpc>
            </a:pPr>
            <a:r>
              <a:rPr lang="en-US" sz="1695">
                <a:solidFill>
                  <a:srgbClr val="000000"/>
                </a:solidFill>
                <a:latin typeface="Livvic"/>
              </a:rPr>
              <a:t>3. Nhấn Xem để hiển thị biểu đồ </a:t>
            </a:r>
            <a:endParaRPr lang="en-US" sz="1695">
              <a:solidFill>
                <a:srgbClr val="000000"/>
              </a:solidFill>
              <a:latin typeface="Livvic"/>
            </a:endParaRPr>
          </a:p>
        </p:txBody>
      </p:sp>
      <p:sp>
        <p:nvSpPr>
          <p:cNvPr id="14" name="TextBox 14"/>
          <p:cNvSpPr txBox="1"/>
          <p:nvPr/>
        </p:nvSpPr>
        <p:spPr>
          <a:xfrm>
            <a:off x="773355" y="6614001"/>
            <a:ext cx="2803179" cy="270559"/>
          </a:xfrm>
          <a:prstGeom prst="rect">
            <a:avLst/>
          </a:prstGeom>
        </p:spPr>
        <p:txBody>
          <a:bodyPr lIns="0" tIns="0" rIns="0" bIns="0" rtlCol="0" anchor="t">
            <a:spAutoFit/>
          </a:bodyPr>
          <a:lstStyle/>
          <a:p>
            <a:pPr algn="ctr">
              <a:lnSpc>
                <a:spcPts val="2370"/>
              </a:lnSpc>
            </a:pPr>
            <a:r>
              <a:rPr lang="en-US" sz="1695">
                <a:solidFill>
                  <a:srgbClr val="000000"/>
                </a:solidFill>
                <a:latin typeface="Livvic"/>
              </a:rPr>
              <a:t>4. Hiển thị biểu đồ  </a:t>
            </a:r>
            <a:endParaRPr lang="en-US" sz="1695">
              <a:solidFill>
                <a:srgbClr val="000000"/>
              </a:solidFill>
              <a:latin typeface="Livvic"/>
            </a:endParaRPr>
          </a:p>
        </p:txBody>
      </p:sp>
      <p:grpSp>
        <p:nvGrpSpPr>
          <p:cNvPr id="15" name="Group 15"/>
          <p:cNvGrpSpPr>
            <a:grpSpLocks noChangeAspect="1"/>
          </p:cNvGrpSpPr>
          <p:nvPr/>
        </p:nvGrpSpPr>
        <p:grpSpPr>
          <a:xfrm rot="0">
            <a:off x="8112099" y="1824175"/>
            <a:ext cx="3833288" cy="7770178"/>
            <a:chOff x="0" y="0"/>
            <a:chExt cx="9398000" cy="19050000"/>
          </a:xfrm>
        </p:grpSpPr>
        <p:sp>
          <p:nvSpPr>
            <p:cNvPr id="16" name="Freeform 1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a:stretch>
                <a:fillRect t="-1577" b="-1577"/>
              </a:stretch>
            </a:blipFill>
          </p:spPr>
        </p:sp>
        <p:sp>
          <p:nvSpPr>
            <p:cNvPr id="17" name="Freeform 1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sp>
        <p:nvSpPr>
          <p:cNvPr id="18" name="TextBox 18"/>
          <p:cNvSpPr txBox="1"/>
          <p:nvPr/>
        </p:nvSpPr>
        <p:spPr>
          <a:xfrm>
            <a:off x="12134748" y="2938567"/>
            <a:ext cx="3900646" cy="302876"/>
          </a:xfrm>
          <a:prstGeom prst="rect">
            <a:avLst/>
          </a:prstGeom>
        </p:spPr>
        <p:txBody>
          <a:bodyPr lIns="0" tIns="0" rIns="0" bIns="0" rtlCol="0" anchor="t">
            <a:spAutoFit/>
          </a:bodyPr>
          <a:lstStyle/>
          <a:p>
            <a:pPr algn="ctr">
              <a:lnSpc>
                <a:spcPts val="2585"/>
              </a:lnSpc>
            </a:pPr>
            <a:r>
              <a:rPr lang="en-US" sz="1845">
                <a:solidFill>
                  <a:srgbClr val="000000"/>
                </a:solidFill>
                <a:latin typeface="Livvic"/>
              </a:rPr>
              <a:t>Sau khi chọn xong  </a:t>
            </a:r>
            <a:endParaRPr lang="en-US" sz="1845">
              <a:solidFill>
                <a:srgbClr val="000000"/>
              </a:solidFill>
              <a:latin typeface="Livvic"/>
            </a:endParaRPr>
          </a:p>
        </p:txBody>
      </p:sp>
      <p:sp>
        <p:nvSpPr>
          <p:cNvPr id="19" name="AutoShape 19"/>
          <p:cNvSpPr/>
          <p:nvPr/>
        </p:nvSpPr>
        <p:spPr>
          <a:xfrm rot="-10800000">
            <a:off x="12462193" y="3436082"/>
            <a:ext cx="2591084" cy="0"/>
          </a:xfrm>
          <a:prstGeom prst="line">
            <a:avLst/>
          </a:prstGeom>
          <a:ln w="38100" cap="flat">
            <a:solidFill>
              <a:srgbClr val="000000"/>
            </a:solidFill>
            <a:prstDash val="solid"/>
            <a:headEnd type="none" w="sm" len="sm"/>
            <a:tailEnd type="arrow" w="med" len="sm"/>
          </a:ln>
        </p:spPr>
      </p:sp>
      <p:grpSp>
        <p:nvGrpSpPr>
          <p:cNvPr id="20" name="Group 20"/>
          <p:cNvGrpSpPr/>
          <p:nvPr/>
        </p:nvGrpSpPr>
        <p:grpSpPr>
          <a:xfrm rot="0">
            <a:off x="12462193" y="7199360"/>
            <a:ext cx="5773907" cy="2077820"/>
            <a:chOff x="0" y="0"/>
            <a:chExt cx="1520700" cy="547245"/>
          </a:xfrm>
        </p:grpSpPr>
        <p:sp>
          <p:nvSpPr>
            <p:cNvPr id="21" name="Freeform 21"/>
            <p:cNvSpPr/>
            <p:nvPr/>
          </p:nvSpPr>
          <p:spPr>
            <a:xfrm>
              <a:off x="0" y="0"/>
              <a:ext cx="1520700" cy="547245"/>
            </a:xfrm>
            <a:custGeom>
              <a:avLst/>
              <a:gdLst/>
              <a:ahLst/>
              <a:cxnLst/>
              <a:rect l="l" t="t" r="r" b="b"/>
              <a:pathLst>
                <a:path w="1520700" h="547245">
                  <a:moveTo>
                    <a:pt x="68383" y="0"/>
                  </a:moveTo>
                  <a:lnTo>
                    <a:pt x="1452316" y="0"/>
                  </a:lnTo>
                  <a:cubicBezTo>
                    <a:pt x="1470453" y="0"/>
                    <a:pt x="1487846" y="7205"/>
                    <a:pt x="1500671" y="20029"/>
                  </a:cubicBezTo>
                  <a:cubicBezTo>
                    <a:pt x="1513495" y="32853"/>
                    <a:pt x="1520700" y="50247"/>
                    <a:pt x="1520700" y="68383"/>
                  </a:cubicBezTo>
                  <a:lnTo>
                    <a:pt x="1520700" y="478862"/>
                  </a:lnTo>
                  <a:cubicBezTo>
                    <a:pt x="1520700" y="496998"/>
                    <a:pt x="1513495" y="514392"/>
                    <a:pt x="1500671" y="527216"/>
                  </a:cubicBezTo>
                  <a:cubicBezTo>
                    <a:pt x="1487846" y="540040"/>
                    <a:pt x="1470453" y="547245"/>
                    <a:pt x="1452316" y="547245"/>
                  </a:cubicBezTo>
                  <a:lnTo>
                    <a:pt x="68383" y="547245"/>
                  </a:lnTo>
                  <a:cubicBezTo>
                    <a:pt x="50247" y="547245"/>
                    <a:pt x="32853" y="540040"/>
                    <a:pt x="20029" y="527216"/>
                  </a:cubicBezTo>
                  <a:cubicBezTo>
                    <a:pt x="7205" y="514392"/>
                    <a:pt x="0" y="496998"/>
                    <a:pt x="0" y="478862"/>
                  </a:cubicBezTo>
                  <a:lnTo>
                    <a:pt x="0" y="68383"/>
                  </a:lnTo>
                  <a:cubicBezTo>
                    <a:pt x="0" y="50247"/>
                    <a:pt x="7205" y="32853"/>
                    <a:pt x="20029" y="20029"/>
                  </a:cubicBezTo>
                  <a:cubicBezTo>
                    <a:pt x="32853" y="7205"/>
                    <a:pt x="50247" y="0"/>
                    <a:pt x="68383" y="0"/>
                  </a:cubicBezTo>
                  <a:close/>
                </a:path>
              </a:pathLst>
            </a:custGeom>
            <a:solidFill>
              <a:srgbClr val="F7F8F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sp>
        <p:nvSpPr>
          <p:cNvPr id="23" name="TextBox 23"/>
          <p:cNvSpPr txBox="1"/>
          <p:nvPr/>
        </p:nvSpPr>
        <p:spPr>
          <a:xfrm>
            <a:off x="12665619" y="8200170"/>
            <a:ext cx="5367056" cy="974462"/>
          </a:xfrm>
          <a:prstGeom prst="rect">
            <a:avLst/>
          </a:prstGeom>
        </p:spPr>
        <p:txBody>
          <a:bodyPr lIns="0" tIns="0" rIns="0" bIns="0" rtlCol="0" anchor="t">
            <a:spAutoFit/>
          </a:bodyPr>
          <a:lstStyle/>
          <a:p>
            <a:pPr algn="ctr">
              <a:lnSpc>
                <a:spcPts val="2795"/>
              </a:lnSpc>
              <a:spcBef>
                <a:spcPct val="0"/>
              </a:spcBef>
            </a:pPr>
            <a:r>
              <a:rPr lang="en-US" sz="1995">
                <a:solidFill>
                  <a:srgbClr val="000000"/>
                </a:solidFill>
                <a:latin typeface="Livvic"/>
              </a:rPr>
              <a:t>Lấy thông tin của thiết bị </a:t>
            </a:r>
            <a:endParaRPr lang="en-US" sz="1995">
              <a:solidFill>
                <a:srgbClr val="000000"/>
              </a:solidFill>
              <a:latin typeface="Livvic"/>
            </a:endParaRPr>
          </a:p>
          <a:p>
            <a:pPr algn="ctr">
              <a:lnSpc>
                <a:spcPts val="5225"/>
              </a:lnSpc>
              <a:spcBef>
                <a:spcPct val="0"/>
              </a:spcBef>
            </a:pPr>
            <a:r>
              <a:rPr lang="en-US" sz="3735">
                <a:solidFill>
                  <a:srgbClr val="000000"/>
                </a:solidFill>
                <a:latin typeface="Cabin SemiBold" panose="00000700000000000000"/>
              </a:rPr>
              <a:t>​/asset​/partial​/{assetId}</a:t>
            </a:r>
            <a:endParaRPr lang="en-US" sz="3735">
              <a:solidFill>
                <a:srgbClr val="000000"/>
              </a:solidFill>
              <a:latin typeface="Cabin SemiBold" panose="00000700000000000000"/>
            </a:endParaRPr>
          </a:p>
        </p:txBody>
      </p:sp>
      <p:sp>
        <p:nvSpPr>
          <p:cNvPr id="24" name="TextBox 24"/>
          <p:cNvSpPr txBox="1"/>
          <p:nvPr/>
        </p:nvSpPr>
        <p:spPr>
          <a:xfrm>
            <a:off x="12537444" y="7199384"/>
            <a:ext cx="5322950" cy="1004073"/>
          </a:xfrm>
          <a:prstGeom prst="rect">
            <a:avLst/>
          </a:prstGeom>
        </p:spPr>
        <p:txBody>
          <a:bodyPr lIns="0" tIns="0" rIns="0" bIns="0" rtlCol="0" anchor="t">
            <a:spAutoFit/>
          </a:bodyPr>
          <a:lstStyle/>
          <a:p>
            <a:pPr algn="ctr">
              <a:lnSpc>
                <a:spcPts val="2620"/>
              </a:lnSpc>
            </a:pPr>
            <a:r>
              <a:rPr lang="en-US" sz="1870">
                <a:solidFill>
                  <a:srgbClr val="000000"/>
                </a:solidFill>
                <a:latin typeface="Livvic"/>
              </a:rPr>
              <a:t>Lấy danh sách thiết bị </a:t>
            </a:r>
            <a:endParaRPr lang="en-US" sz="1870">
              <a:solidFill>
                <a:srgbClr val="000000"/>
              </a:solidFill>
              <a:latin typeface="Livvic"/>
            </a:endParaRPr>
          </a:p>
          <a:p>
            <a:pPr algn="ctr">
              <a:lnSpc>
                <a:spcPts val="5580"/>
              </a:lnSpc>
              <a:spcBef>
                <a:spcPct val="0"/>
              </a:spcBef>
            </a:pPr>
            <a:r>
              <a:rPr lang="en-US" sz="3985">
                <a:solidFill>
                  <a:srgbClr val="000000"/>
                </a:solidFill>
                <a:latin typeface="Cabin SemiBold" panose="00000700000000000000"/>
              </a:rPr>
              <a:t>/asset/user/current</a:t>
            </a:r>
            <a:endParaRPr lang="en-US" sz="3985">
              <a:solidFill>
                <a:srgbClr val="000000"/>
              </a:solidFill>
              <a:latin typeface="Cabin SemiBold" panose="000007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8254" y="9161738"/>
            <a:ext cx="3904279" cy="2250523"/>
          </a:xfrm>
          <a:prstGeom prst="rect">
            <a:avLst/>
          </a:prstGeom>
        </p:spPr>
      </p:pic>
      <p:sp>
        <p:nvSpPr>
          <p:cNvPr id="4" name="TextBox 4"/>
          <p:cNvSpPr txBox="1"/>
          <p:nvPr/>
        </p:nvSpPr>
        <p:spPr>
          <a:xfrm>
            <a:off x="3102126" y="302578"/>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CÀI ĐẶT THÔNG BÁO</a:t>
            </a:r>
            <a:endParaRPr lang="en-US" sz="7700">
              <a:solidFill>
                <a:srgbClr val="000000"/>
              </a:solidFill>
              <a:latin typeface="Livvic"/>
            </a:endParaRPr>
          </a:p>
        </p:txBody>
      </p:sp>
      <p:grpSp>
        <p:nvGrpSpPr>
          <p:cNvPr id="5" name="Group 5"/>
          <p:cNvGrpSpPr>
            <a:grpSpLocks noChangeAspect="1"/>
          </p:cNvGrpSpPr>
          <p:nvPr/>
        </p:nvGrpSpPr>
        <p:grpSpPr>
          <a:xfrm rot="0">
            <a:off x="2799353" y="1611947"/>
            <a:ext cx="4164860" cy="8442284"/>
            <a:chOff x="0" y="0"/>
            <a:chExt cx="9398000" cy="19050000"/>
          </a:xfrm>
        </p:grpSpPr>
        <p:sp>
          <p:nvSpPr>
            <p:cNvPr id="6" name="Freeform 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a:stretch>
                <a:fillRect t="-1577" b="-1577"/>
              </a:stretch>
            </a:blipFill>
          </p:spPr>
        </p:sp>
        <p:sp>
          <p:nvSpPr>
            <p:cNvPr id="7" name="Freeform 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a:stretch>
                <a:fillRect l="-42" r="-42"/>
              </a:stretch>
            </a:blipFill>
          </p:spPr>
        </p:sp>
      </p:grpSp>
      <p:sp>
        <p:nvSpPr>
          <p:cNvPr id="8" name="AutoShape 8"/>
          <p:cNvSpPr/>
          <p:nvPr/>
        </p:nvSpPr>
        <p:spPr>
          <a:xfrm>
            <a:off x="196306" y="3716102"/>
            <a:ext cx="2408508" cy="0"/>
          </a:xfrm>
          <a:prstGeom prst="line">
            <a:avLst/>
          </a:prstGeom>
          <a:ln w="38100" cap="flat">
            <a:solidFill>
              <a:srgbClr val="000000"/>
            </a:solidFill>
            <a:prstDash val="solid"/>
            <a:headEnd type="none" w="sm" len="sm"/>
            <a:tailEnd type="arrow" w="med" len="sm"/>
          </a:ln>
        </p:spPr>
      </p:sp>
      <p:sp>
        <p:nvSpPr>
          <p:cNvPr id="9" name="TextBox 9"/>
          <p:cNvSpPr txBox="1"/>
          <p:nvPr/>
        </p:nvSpPr>
        <p:spPr>
          <a:xfrm>
            <a:off x="196306" y="3104598"/>
            <a:ext cx="2577917" cy="611504"/>
          </a:xfrm>
          <a:prstGeom prst="rect">
            <a:avLst/>
          </a:prstGeom>
        </p:spPr>
        <p:txBody>
          <a:bodyPr lIns="0" tIns="0" rIns="0" bIns="0" rtlCol="0" anchor="t">
            <a:spAutoFit/>
          </a:bodyPr>
          <a:lstStyle/>
          <a:p>
            <a:pPr algn="ctr">
              <a:lnSpc>
                <a:spcPts val="2520"/>
              </a:lnSpc>
            </a:pPr>
            <a:r>
              <a:rPr lang="en-US" sz="1800">
                <a:solidFill>
                  <a:srgbClr val="000000"/>
                </a:solidFill>
                <a:latin typeface="Livvic"/>
              </a:rPr>
              <a:t>Chỉnh chữ hiển thị thông báo </a:t>
            </a:r>
            <a:endParaRPr lang="en-US" sz="1800">
              <a:solidFill>
                <a:srgbClr val="000000"/>
              </a:solidFill>
              <a:latin typeface="Livvic"/>
            </a:endParaRPr>
          </a:p>
        </p:txBody>
      </p:sp>
      <p:sp>
        <p:nvSpPr>
          <p:cNvPr id="10" name="AutoShape 10"/>
          <p:cNvSpPr/>
          <p:nvPr/>
        </p:nvSpPr>
        <p:spPr>
          <a:xfrm rot="5400000">
            <a:off x="-1889213" y="5820655"/>
            <a:ext cx="4247207" cy="0"/>
          </a:xfrm>
          <a:prstGeom prst="line">
            <a:avLst/>
          </a:prstGeom>
          <a:ln w="38100" cap="flat">
            <a:solidFill>
              <a:srgbClr val="000000"/>
            </a:solidFill>
            <a:prstDash val="solid"/>
            <a:headEnd type="none" w="sm" len="sm"/>
            <a:tailEnd type="none" w="sm" len="sm"/>
          </a:ln>
        </p:spPr>
      </p:sp>
      <p:sp>
        <p:nvSpPr>
          <p:cNvPr id="11" name="AutoShape 11"/>
          <p:cNvSpPr/>
          <p:nvPr/>
        </p:nvSpPr>
        <p:spPr>
          <a:xfrm>
            <a:off x="234391" y="5814039"/>
            <a:ext cx="2408508" cy="0"/>
          </a:xfrm>
          <a:prstGeom prst="line">
            <a:avLst/>
          </a:prstGeom>
          <a:ln w="38100" cap="flat">
            <a:solidFill>
              <a:srgbClr val="000000"/>
            </a:solidFill>
            <a:prstDash val="solid"/>
            <a:headEnd type="none" w="sm" len="sm"/>
            <a:tailEnd type="arrow" w="med" len="sm"/>
          </a:ln>
        </p:spPr>
      </p:sp>
      <p:sp>
        <p:nvSpPr>
          <p:cNvPr id="12" name="AutoShape 12"/>
          <p:cNvSpPr/>
          <p:nvPr/>
        </p:nvSpPr>
        <p:spPr>
          <a:xfrm>
            <a:off x="215680" y="7963306"/>
            <a:ext cx="2427219" cy="0"/>
          </a:xfrm>
          <a:prstGeom prst="line">
            <a:avLst/>
          </a:prstGeom>
          <a:ln w="38100" cap="flat">
            <a:solidFill>
              <a:srgbClr val="000000"/>
            </a:solidFill>
            <a:prstDash val="solid"/>
            <a:headEnd type="none" w="sm" len="sm"/>
            <a:tailEnd type="arrow" w="med" len="sm"/>
          </a:ln>
        </p:spPr>
      </p:sp>
      <p:grpSp>
        <p:nvGrpSpPr>
          <p:cNvPr id="13" name="Group 13"/>
          <p:cNvGrpSpPr/>
          <p:nvPr/>
        </p:nvGrpSpPr>
        <p:grpSpPr>
          <a:xfrm rot="0">
            <a:off x="11632263" y="2620197"/>
            <a:ext cx="7082669" cy="2523303"/>
            <a:chOff x="0" y="0"/>
            <a:chExt cx="1865394" cy="664574"/>
          </a:xfrm>
        </p:grpSpPr>
        <p:sp>
          <p:nvSpPr>
            <p:cNvPr id="14" name="Freeform 14"/>
            <p:cNvSpPr/>
            <p:nvPr/>
          </p:nvSpPr>
          <p:spPr>
            <a:xfrm>
              <a:off x="0" y="0"/>
              <a:ext cx="1865394" cy="664574"/>
            </a:xfrm>
            <a:custGeom>
              <a:avLst/>
              <a:gdLst/>
              <a:ahLst/>
              <a:cxnLst/>
              <a:rect l="l" t="t" r="r" b="b"/>
              <a:pathLst>
                <a:path w="1865394" h="664574">
                  <a:moveTo>
                    <a:pt x="55747" y="0"/>
                  </a:moveTo>
                  <a:lnTo>
                    <a:pt x="1809647" y="0"/>
                  </a:lnTo>
                  <a:cubicBezTo>
                    <a:pt x="1824432" y="0"/>
                    <a:pt x="1838612" y="5873"/>
                    <a:pt x="1849067" y="16328"/>
                  </a:cubicBezTo>
                  <a:cubicBezTo>
                    <a:pt x="1859521" y="26783"/>
                    <a:pt x="1865394" y="40962"/>
                    <a:pt x="1865394" y="55747"/>
                  </a:cubicBezTo>
                  <a:lnTo>
                    <a:pt x="1865394" y="608827"/>
                  </a:lnTo>
                  <a:cubicBezTo>
                    <a:pt x="1865394" y="623612"/>
                    <a:pt x="1859521" y="637791"/>
                    <a:pt x="1849067" y="648246"/>
                  </a:cubicBezTo>
                  <a:cubicBezTo>
                    <a:pt x="1838612" y="658700"/>
                    <a:pt x="1824432" y="664574"/>
                    <a:pt x="1809647" y="664574"/>
                  </a:cubicBezTo>
                  <a:lnTo>
                    <a:pt x="55747" y="664574"/>
                  </a:lnTo>
                  <a:cubicBezTo>
                    <a:pt x="40962" y="664574"/>
                    <a:pt x="26783" y="658700"/>
                    <a:pt x="16328" y="648246"/>
                  </a:cubicBezTo>
                  <a:cubicBezTo>
                    <a:pt x="5873" y="637791"/>
                    <a:pt x="0" y="623612"/>
                    <a:pt x="0" y="608827"/>
                  </a:cubicBezTo>
                  <a:lnTo>
                    <a:pt x="0" y="55747"/>
                  </a:lnTo>
                  <a:cubicBezTo>
                    <a:pt x="0" y="40962"/>
                    <a:pt x="5873" y="26783"/>
                    <a:pt x="16328" y="16328"/>
                  </a:cubicBezTo>
                  <a:cubicBezTo>
                    <a:pt x="26783" y="5873"/>
                    <a:pt x="40962" y="0"/>
                    <a:pt x="55747" y="0"/>
                  </a:cubicBezTo>
                  <a:close/>
                </a:path>
              </a:pathLst>
            </a:custGeom>
            <a:solidFill>
              <a:srgbClr val="F7F8F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sp>
        <p:nvSpPr>
          <p:cNvPr id="16" name="AutoShape 16"/>
          <p:cNvSpPr/>
          <p:nvPr/>
        </p:nvSpPr>
        <p:spPr>
          <a:xfrm rot="5400000">
            <a:off x="6547909" y="6585674"/>
            <a:ext cx="4058021" cy="0"/>
          </a:xfrm>
          <a:prstGeom prst="line">
            <a:avLst/>
          </a:prstGeom>
          <a:ln w="38100" cap="flat">
            <a:solidFill>
              <a:srgbClr val="000000"/>
            </a:solidFill>
            <a:prstDash val="solid"/>
            <a:headEnd type="none" w="sm" len="sm"/>
            <a:tailEnd type="none" w="sm" len="sm"/>
          </a:ln>
        </p:spPr>
      </p:sp>
      <p:sp>
        <p:nvSpPr>
          <p:cNvPr id="17" name="AutoShape 17"/>
          <p:cNvSpPr/>
          <p:nvPr/>
        </p:nvSpPr>
        <p:spPr>
          <a:xfrm rot="-10800000">
            <a:off x="6964213" y="4575713"/>
            <a:ext cx="1593656" cy="0"/>
          </a:xfrm>
          <a:prstGeom prst="line">
            <a:avLst/>
          </a:prstGeom>
          <a:ln w="38100" cap="flat">
            <a:solidFill>
              <a:srgbClr val="000000"/>
            </a:solidFill>
            <a:prstDash val="solid"/>
            <a:headEnd type="none" w="sm" len="sm"/>
            <a:tailEnd type="arrow" w="med" len="sm"/>
          </a:ln>
        </p:spPr>
      </p:sp>
      <p:sp>
        <p:nvSpPr>
          <p:cNvPr id="18" name="AutoShape 18"/>
          <p:cNvSpPr/>
          <p:nvPr/>
        </p:nvSpPr>
        <p:spPr>
          <a:xfrm rot="-10800000">
            <a:off x="6964213" y="6566624"/>
            <a:ext cx="1593656" cy="0"/>
          </a:xfrm>
          <a:prstGeom prst="line">
            <a:avLst/>
          </a:prstGeom>
          <a:ln w="38100" cap="flat">
            <a:solidFill>
              <a:srgbClr val="000000"/>
            </a:solidFill>
            <a:prstDash val="solid"/>
            <a:headEnd type="none" w="sm" len="sm"/>
            <a:tailEnd type="arrow" w="med" len="sm"/>
          </a:ln>
        </p:spPr>
      </p:sp>
      <p:sp>
        <p:nvSpPr>
          <p:cNvPr id="19" name="AutoShape 19"/>
          <p:cNvSpPr/>
          <p:nvPr/>
        </p:nvSpPr>
        <p:spPr>
          <a:xfrm rot="-10800000">
            <a:off x="6983263" y="8595634"/>
            <a:ext cx="1593656" cy="0"/>
          </a:xfrm>
          <a:prstGeom prst="line">
            <a:avLst/>
          </a:prstGeom>
          <a:ln w="38100" cap="flat">
            <a:solidFill>
              <a:srgbClr val="000000"/>
            </a:solidFill>
            <a:prstDash val="solid"/>
            <a:headEnd type="none" w="sm" len="sm"/>
            <a:tailEnd type="arrow" w="med" len="sm"/>
          </a:ln>
        </p:spPr>
      </p:sp>
      <p:sp>
        <p:nvSpPr>
          <p:cNvPr id="20" name="TextBox 20"/>
          <p:cNvSpPr txBox="1"/>
          <p:nvPr/>
        </p:nvSpPr>
        <p:spPr>
          <a:xfrm>
            <a:off x="6983263" y="4098432"/>
            <a:ext cx="2577917" cy="297179"/>
          </a:xfrm>
          <a:prstGeom prst="rect">
            <a:avLst/>
          </a:prstGeom>
        </p:spPr>
        <p:txBody>
          <a:bodyPr lIns="0" tIns="0" rIns="0" bIns="0" rtlCol="0" anchor="t">
            <a:spAutoFit/>
          </a:bodyPr>
          <a:lstStyle/>
          <a:p>
            <a:pPr algn="ctr">
              <a:lnSpc>
                <a:spcPts val="2520"/>
              </a:lnSpc>
            </a:pPr>
            <a:r>
              <a:rPr lang="en-US" sz="1800">
                <a:solidFill>
                  <a:srgbClr val="000000"/>
                </a:solidFill>
                <a:latin typeface="Livvic"/>
              </a:rPr>
              <a:t>Chỉnh thông số hiển thị </a:t>
            </a:r>
            <a:endParaRPr lang="en-US" sz="1800">
              <a:solidFill>
                <a:srgbClr val="000000"/>
              </a:solidFill>
              <a:latin typeface="Livv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p:nvPr/>
        </p:nvGrpSpPr>
        <p:grpSpPr>
          <a:xfrm rot="0">
            <a:off x="288872" y="317960"/>
            <a:ext cx="17710256" cy="9473665"/>
            <a:chOff x="0" y="0"/>
            <a:chExt cx="23613675" cy="12631554"/>
          </a:xfrm>
        </p:grpSpPr>
        <p:pic>
          <p:nvPicPr>
            <p:cNvPr id="4" name="Picture 4"/>
            <p:cNvPicPr>
              <a:picLocks noChangeAspect="1"/>
            </p:cNvPicPr>
            <p:nvPr/>
          </p:nvPicPr>
          <p:blipFill>
            <a:blip r:embed="rId2"/>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019" y="7625956"/>
            <a:ext cx="1893009" cy="2407642"/>
          </a:xfrm>
          <a:prstGeom prst="rect">
            <a:avLst/>
          </a:prstGeom>
        </p:spPr>
      </p:pic>
      <p:sp>
        <p:nvSpPr>
          <p:cNvPr id="7" name="TextBox 7"/>
          <p:cNvSpPr txBox="1"/>
          <p:nvPr/>
        </p:nvSpPr>
        <p:spPr>
          <a:xfrm>
            <a:off x="2383776" y="4222433"/>
            <a:ext cx="13318671" cy="1651635"/>
          </a:xfrm>
          <a:prstGeom prst="rect">
            <a:avLst/>
          </a:prstGeom>
        </p:spPr>
        <p:txBody>
          <a:bodyPr lIns="0" tIns="0" rIns="0" bIns="0" rtlCol="0" anchor="t">
            <a:spAutoFit/>
          </a:bodyPr>
          <a:lstStyle/>
          <a:p>
            <a:pPr marL="0" lvl="0" indent="0" algn="ctr">
              <a:lnSpc>
                <a:spcPts val="13440"/>
              </a:lnSpc>
              <a:spcBef>
                <a:spcPct val="0"/>
              </a:spcBef>
            </a:pPr>
            <a:r>
              <a:rPr lang="en-US" sz="9600">
                <a:solidFill>
                  <a:srgbClr val="000000"/>
                </a:solidFill>
                <a:latin typeface="Livvic"/>
              </a:rPr>
              <a:t>III. DEMO</a:t>
            </a:r>
            <a:endParaRPr lang="en-US" sz="9600">
              <a:solidFill>
                <a:srgbClr val="000000"/>
              </a:solidFill>
              <a:latin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p:nvPr/>
        </p:nvGrpSpPr>
        <p:grpSpPr>
          <a:xfrm rot="0">
            <a:off x="288872" y="317960"/>
            <a:ext cx="17710256" cy="9473665"/>
            <a:chOff x="0" y="0"/>
            <a:chExt cx="23613675" cy="12631554"/>
          </a:xfrm>
        </p:grpSpPr>
        <p:pic>
          <p:nvPicPr>
            <p:cNvPr id="4" name="Picture 4"/>
            <p:cNvPicPr>
              <a:picLocks noChangeAspect="1"/>
            </p:cNvPicPr>
            <p:nvPr/>
          </p:nvPicPr>
          <p:blipFill>
            <a:blip r:embed="rId2"/>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1161" y="0"/>
              <a:ext cx="968329" cy="1895306"/>
            </a:xfrm>
            <a:prstGeom prst="rect">
              <a:avLst/>
            </a:prstGeom>
          </p:spPr>
        </p:pic>
      </p:grpSp>
      <p:sp>
        <p:nvSpPr>
          <p:cNvPr id="6" name="TextBox 6"/>
          <p:cNvSpPr txBox="1"/>
          <p:nvPr/>
        </p:nvSpPr>
        <p:spPr>
          <a:xfrm>
            <a:off x="1585989" y="4197757"/>
            <a:ext cx="13768513" cy="1700985"/>
          </a:xfrm>
          <a:prstGeom prst="rect">
            <a:avLst/>
          </a:prstGeom>
        </p:spPr>
        <p:txBody>
          <a:bodyPr lIns="0" tIns="0" rIns="0" bIns="0" rtlCol="0" anchor="t">
            <a:spAutoFit/>
          </a:bodyPr>
          <a:lstStyle/>
          <a:p>
            <a:pPr marL="0" lvl="0" indent="0" algn="ctr">
              <a:lnSpc>
                <a:spcPts val="13895"/>
              </a:lnSpc>
              <a:spcBef>
                <a:spcPct val="0"/>
              </a:spcBef>
            </a:pPr>
            <a:r>
              <a:rPr lang="en-US" sz="9925">
                <a:solidFill>
                  <a:srgbClr val="000000"/>
                </a:solidFill>
                <a:latin typeface="Livvic"/>
              </a:rPr>
              <a:t>IV. Q &amp; A</a:t>
            </a:r>
            <a:endParaRPr lang="en-US" sz="9925">
              <a:solidFill>
                <a:srgbClr val="000000"/>
              </a:solidFill>
              <a:latin typeface="Livvic"/>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2143" y="470360"/>
            <a:ext cx="726247" cy="1421479"/>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019" y="7625956"/>
            <a:ext cx="1893009" cy="24076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p:nvPr/>
        </p:nvGrpSpPr>
        <p:grpSpPr>
          <a:xfrm rot="0">
            <a:off x="288872" y="317960"/>
            <a:ext cx="17710256" cy="9473665"/>
            <a:chOff x="0" y="0"/>
            <a:chExt cx="23613675" cy="12631554"/>
          </a:xfrm>
        </p:grpSpPr>
        <p:pic>
          <p:nvPicPr>
            <p:cNvPr id="4" name="Picture 4"/>
            <p:cNvPicPr>
              <a:picLocks noChangeAspect="1"/>
            </p:cNvPicPr>
            <p:nvPr/>
          </p:nvPicPr>
          <p:blipFill>
            <a:blip r:embed="rId2"/>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1161" y="0"/>
              <a:ext cx="968329" cy="1895306"/>
            </a:xfrm>
            <a:prstGeom prst="rect">
              <a:avLst/>
            </a:prstGeom>
          </p:spPr>
        </p:pic>
      </p:grpSp>
      <p:sp>
        <p:nvSpPr>
          <p:cNvPr id="6" name="TextBox 6"/>
          <p:cNvSpPr txBox="1"/>
          <p:nvPr/>
        </p:nvSpPr>
        <p:spPr>
          <a:xfrm>
            <a:off x="2383776" y="4222433"/>
            <a:ext cx="13318671" cy="1651635"/>
          </a:xfrm>
          <a:prstGeom prst="rect">
            <a:avLst/>
          </a:prstGeom>
        </p:spPr>
        <p:txBody>
          <a:bodyPr lIns="0" tIns="0" rIns="0" bIns="0" rtlCol="0" anchor="t">
            <a:spAutoFit/>
          </a:bodyPr>
          <a:lstStyle/>
          <a:p>
            <a:pPr marL="0" lvl="0" indent="0" algn="ctr">
              <a:lnSpc>
                <a:spcPts val="13440"/>
              </a:lnSpc>
              <a:spcBef>
                <a:spcPct val="0"/>
              </a:spcBef>
            </a:pPr>
            <a:r>
              <a:rPr lang="en-US" sz="9600">
                <a:solidFill>
                  <a:srgbClr val="000000"/>
                </a:solidFill>
                <a:latin typeface="Livvic"/>
              </a:rPr>
              <a:t>V. TỔNG KẾT </a:t>
            </a:r>
            <a:endParaRPr lang="en-US" sz="9600">
              <a:solidFill>
                <a:srgbClr val="000000"/>
              </a:solidFill>
              <a:latin typeface="Livvic"/>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2143" y="470360"/>
            <a:ext cx="726247" cy="1421479"/>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019" y="7625956"/>
            <a:ext cx="1893009" cy="24076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163495" y="2395617"/>
            <a:ext cx="11016181" cy="408600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0075">
            <a:off x="1639971" y="3272778"/>
            <a:ext cx="1373694" cy="87166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265846">
            <a:off x="863721" y="8473225"/>
            <a:ext cx="773811" cy="110948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494266">
            <a:off x="2789595" y="7542845"/>
            <a:ext cx="454836" cy="454836"/>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325632">
            <a:off x="1430602" y="4596032"/>
            <a:ext cx="126651" cy="12665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734682">
            <a:off x="14195502" y="2717629"/>
            <a:ext cx="1373694" cy="871668"/>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581853" y="1142528"/>
            <a:ext cx="253277" cy="253277"/>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534153">
            <a:off x="15287621" y="4814904"/>
            <a:ext cx="787425" cy="1129003"/>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05733">
            <a:off x="16936121" y="7059924"/>
            <a:ext cx="268011" cy="268011"/>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305733">
            <a:off x="17296968" y="684701"/>
            <a:ext cx="462838" cy="462838"/>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6145662">
            <a:off x="7145526" y="2287877"/>
            <a:ext cx="115527" cy="115527"/>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814953">
            <a:off x="5751122" y="720082"/>
            <a:ext cx="392077" cy="392077"/>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814953">
            <a:off x="2695913" y="2127791"/>
            <a:ext cx="298015" cy="298015"/>
          </a:xfrm>
          <a:prstGeom prst="rect">
            <a:avLst/>
          </a:prstGeom>
        </p:spPr>
      </p:pic>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7630352">
            <a:off x="1138002" y="648362"/>
            <a:ext cx="568982" cy="882143"/>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894266">
            <a:off x="16018326" y="9052974"/>
            <a:ext cx="410652" cy="410652"/>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894266">
            <a:off x="11384539" y="6515390"/>
            <a:ext cx="410652" cy="410652"/>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337455">
            <a:off x="5352230" y="7047090"/>
            <a:ext cx="563175" cy="873139"/>
          </a:xfrm>
          <a:prstGeom prst="rect">
            <a:avLst/>
          </a:prstGeom>
        </p:spPr>
      </p:pic>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874367">
            <a:off x="14892040" y="7990200"/>
            <a:ext cx="95021" cy="95021"/>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903635">
            <a:off x="9697683" y="7845286"/>
            <a:ext cx="510032" cy="790747"/>
          </a:xfrm>
          <a:prstGeom prst="rect">
            <a:avLst/>
          </a:prstGeom>
        </p:spPr>
      </p:pic>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894266">
            <a:off x="9747373" y="1377298"/>
            <a:ext cx="410652" cy="410652"/>
          </a:xfrm>
          <a:prstGeom prst="rect">
            <a:avLst/>
          </a:prstGeom>
        </p:spPr>
      </p:pic>
      <p:pic>
        <p:nvPicPr>
          <p:cNvPr id="22"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216897">
            <a:off x="12594333" y="587522"/>
            <a:ext cx="563175" cy="873139"/>
          </a:xfrm>
          <a:prstGeom prst="rect">
            <a:avLst/>
          </a:prstGeom>
        </p:spPr>
      </p:pic>
      <p:sp>
        <p:nvSpPr>
          <p:cNvPr id="23" name="TextBox 23"/>
          <p:cNvSpPr txBox="1"/>
          <p:nvPr/>
        </p:nvSpPr>
        <p:spPr>
          <a:xfrm>
            <a:off x="4572930" y="3327451"/>
            <a:ext cx="7815533" cy="1996795"/>
          </a:xfrm>
          <a:prstGeom prst="rect">
            <a:avLst/>
          </a:prstGeom>
        </p:spPr>
        <p:txBody>
          <a:bodyPr lIns="0" tIns="0" rIns="0" bIns="0" rtlCol="0" anchor="t">
            <a:spAutoFit/>
          </a:bodyPr>
          <a:lstStyle/>
          <a:p>
            <a:pPr algn="ctr">
              <a:lnSpc>
                <a:spcPts val="8065"/>
              </a:lnSpc>
            </a:pPr>
            <a:r>
              <a:rPr lang="en-US" sz="5760">
                <a:solidFill>
                  <a:srgbClr val="88805F"/>
                </a:solidFill>
                <a:latin typeface="Amatic SC Bold" panose="00000800000000000000"/>
              </a:rPr>
              <a:t>Cảm ơn tHẦY VÀ CÁC BẠN ĐÃ CHÚ Ý LẮNG NGHE !!!</a:t>
            </a:r>
            <a:endParaRPr lang="en-US" sz="5760">
              <a:solidFill>
                <a:srgbClr val="88805F"/>
              </a:solidFill>
              <a:latin typeface="Amatic SC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88375">
            <a:off x="11845347" y="2936295"/>
            <a:ext cx="635583" cy="705224"/>
          </a:xfrm>
          <a:prstGeom prst="rect">
            <a:avLst/>
          </a:prstGeom>
        </p:spPr>
      </p:pic>
      <p:grpSp>
        <p:nvGrpSpPr>
          <p:cNvPr id="4" name="Group 4"/>
          <p:cNvGrpSpPr/>
          <p:nvPr/>
        </p:nvGrpSpPr>
        <p:grpSpPr>
          <a:xfrm rot="0">
            <a:off x="5054342" y="100141"/>
            <a:ext cx="8003785" cy="3396712"/>
            <a:chOff x="0" y="0"/>
            <a:chExt cx="10671714" cy="4528949"/>
          </a:xfrm>
        </p:grpSpPr>
        <p:pic>
          <p:nvPicPr>
            <p:cNvPr id="5" name="Picture 5"/>
            <p:cNvPicPr>
              <a:picLocks noChangeAspect="1"/>
            </p:cNvPicPr>
            <p:nvPr/>
          </p:nvPicPr>
          <p:blipFill>
            <a:blip r:embed="rId4"/>
            <a:srcRect l="11784" t="14673" r="2087" b="54814"/>
            <a:stretch>
              <a:fillRect/>
            </a:stretch>
          </p:blipFill>
          <p:spPr>
            <a:xfrm rot="-78066">
              <a:off x="1340288" y="1203407"/>
              <a:ext cx="8420231" cy="2278268"/>
            </a:xfrm>
            <a:prstGeom prst="rect">
              <a:avLst/>
            </a:prstGeom>
          </p:spPr>
        </p:pic>
        <p:pic>
          <p:nvPicPr>
            <p:cNvPr id="6" name="Picture 6"/>
            <p:cNvPicPr>
              <a:picLocks noChangeAspect="1"/>
            </p:cNvPicPr>
            <p:nvPr/>
          </p:nvPicPr>
          <p:blipFill>
            <a:blip r:embed="rId5"/>
            <a:srcRect/>
            <a:stretch>
              <a:fillRect/>
            </a:stretch>
          </p:blipFill>
          <p:spPr>
            <a:xfrm rot="3029350">
              <a:off x="7756171" y="893672"/>
              <a:ext cx="2940223" cy="1322380"/>
            </a:xfrm>
            <a:prstGeom prst="rect">
              <a:avLst/>
            </a:prstGeom>
          </p:spPr>
        </p:pic>
        <p:pic>
          <p:nvPicPr>
            <p:cNvPr id="7" name="Picture 7"/>
            <p:cNvPicPr>
              <a:picLocks noChangeAspect="1"/>
            </p:cNvPicPr>
            <p:nvPr/>
          </p:nvPicPr>
          <p:blipFill>
            <a:blip r:embed="rId5"/>
            <a:srcRect/>
            <a:stretch>
              <a:fillRect/>
            </a:stretch>
          </p:blipFill>
          <p:spPr>
            <a:xfrm rot="2700000">
              <a:off x="36946" y="2360701"/>
              <a:ext cx="2940223" cy="1322380"/>
            </a:xfrm>
            <a:prstGeom prst="rect">
              <a:avLst/>
            </a:prstGeom>
          </p:spPr>
        </p:pic>
      </p:grpSp>
      <p:grpSp>
        <p:nvGrpSpPr>
          <p:cNvPr id="8" name="Group 8"/>
          <p:cNvGrpSpPr>
            <a:grpSpLocks noChangeAspect="1"/>
          </p:cNvGrpSpPr>
          <p:nvPr/>
        </p:nvGrpSpPr>
        <p:grpSpPr>
          <a:xfrm rot="0">
            <a:off x="9736012" y="3449729"/>
            <a:ext cx="3180055" cy="3167633"/>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2999" r="223" b="-22999"/>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id="11" name="Group 11"/>
          <p:cNvGrpSpPr>
            <a:grpSpLocks noChangeAspect="1"/>
          </p:cNvGrpSpPr>
          <p:nvPr/>
        </p:nvGrpSpPr>
        <p:grpSpPr>
          <a:xfrm rot="0">
            <a:off x="5471795" y="3449729"/>
            <a:ext cx="3180055" cy="3167633"/>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641" r="-641"/>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id="14" name="Group 14"/>
          <p:cNvGrpSpPr>
            <a:grpSpLocks noChangeAspect="1"/>
          </p:cNvGrpSpPr>
          <p:nvPr/>
        </p:nvGrpSpPr>
        <p:grpSpPr>
          <a:xfrm rot="0">
            <a:off x="1028700" y="3449729"/>
            <a:ext cx="3180055" cy="3167633"/>
            <a:chOff x="0" y="0"/>
            <a:chExt cx="6502400" cy="6477000"/>
          </a:xfrm>
        </p:grpSpPr>
        <p:sp>
          <p:nvSpPr>
            <p:cNvPr id="15" name="Freeform 1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5073" r="-25073"/>
              </a:stretch>
            </a:blipFill>
          </p:spPr>
        </p:sp>
        <p:sp>
          <p:nvSpPr>
            <p:cNvPr id="16" name="Freeform 1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25746" y="1113482"/>
            <a:ext cx="918025" cy="2576913"/>
          </a:xfrm>
          <a:prstGeom prst="rect">
            <a:avLst/>
          </a:prstGeom>
        </p:spPr>
      </p:pic>
      <p:grpSp>
        <p:nvGrpSpPr>
          <p:cNvPr id="18" name="Group 18"/>
          <p:cNvGrpSpPr>
            <a:grpSpLocks noChangeAspect="1"/>
          </p:cNvGrpSpPr>
          <p:nvPr/>
        </p:nvGrpSpPr>
        <p:grpSpPr>
          <a:xfrm rot="0">
            <a:off x="14356774" y="3496853"/>
            <a:ext cx="3180055" cy="3167633"/>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23288" r="223" b="-23288"/>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id="21" name="TextBox 21"/>
          <p:cNvSpPr txBox="1"/>
          <p:nvPr/>
        </p:nvSpPr>
        <p:spPr>
          <a:xfrm>
            <a:off x="-83460" y="6894598"/>
            <a:ext cx="4226725" cy="639444"/>
          </a:xfrm>
          <a:prstGeom prst="rect">
            <a:avLst/>
          </a:prstGeom>
        </p:spPr>
        <p:txBody>
          <a:bodyPr lIns="0" tIns="0" rIns="0" bIns="0" rtlCol="0" anchor="t">
            <a:spAutoFit/>
          </a:bodyPr>
          <a:lstStyle/>
          <a:p>
            <a:pPr algn="r">
              <a:lnSpc>
                <a:spcPts val="5180"/>
              </a:lnSpc>
              <a:spcBef>
                <a:spcPct val="0"/>
              </a:spcBef>
            </a:pPr>
            <a:r>
              <a:rPr lang="en-US" sz="3700">
                <a:solidFill>
                  <a:srgbClr val="000000"/>
                </a:solidFill>
                <a:latin typeface="Advent Pro Bold" panose="02000506040000020004"/>
              </a:rPr>
              <a:t>LE THI THANH NHI</a:t>
            </a:r>
            <a:endParaRPr lang="en-US" sz="3700">
              <a:solidFill>
                <a:srgbClr val="000000"/>
              </a:solidFill>
              <a:latin typeface="Advent Pro Bold" panose="02000506040000020004"/>
            </a:endParaRPr>
          </a:p>
        </p:txBody>
      </p:sp>
      <p:sp>
        <p:nvSpPr>
          <p:cNvPr id="22" name="TextBox 22"/>
          <p:cNvSpPr txBox="1"/>
          <p:nvPr/>
        </p:nvSpPr>
        <p:spPr>
          <a:xfrm>
            <a:off x="4895251" y="6698616"/>
            <a:ext cx="4490672" cy="639444"/>
          </a:xfrm>
          <a:prstGeom prst="rect">
            <a:avLst/>
          </a:prstGeom>
        </p:spPr>
        <p:txBody>
          <a:bodyPr lIns="0" tIns="0" rIns="0" bIns="0" rtlCol="0" anchor="t">
            <a:spAutoFit/>
          </a:bodyPr>
          <a:lstStyle/>
          <a:p>
            <a:pPr algn="ctr">
              <a:lnSpc>
                <a:spcPts val="5180"/>
              </a:lnSpc>
              <a:spcBef>
                <a:spcPct val="0"/>
              </a:spcBef>
            </a:pPr>
            <a:r>
              <a:rPr lang="en-US" sz="3700">
                <a:solidFill>
                  <a:srgbClr val="000000"/>
                </a:solidFill>
                <a:latin typeface="Advent Pro Bold" panose="02000506040000020004"/>
              </a:rPr>
              <a:t>PHAM ANH TUAN</a:t>
            </a:r>
            <a:endParaRPr lang="en-US" sz="3700">
              <a:solidFill>
                <a:srgbClr val="000000"/>
              </a:solidFill>
              <a:latin typeface="Advent Pro Bold" panose="02000506040000020004"/>
            </a:endParaRPr>
          </a:p>
        </p:txBody>
      </p:sp>
      <p:sp>
        <p:nvSpPr>
          <p:cNvPr id="23" name="TextBox 23"/>
          <p:cNvSpPr txBox="1"/>
          <p:nvPr/>
        </p:nvSpPr>
        <p:spPr>
          <a:xfrm>
            <a:off x="1298548" y="7778823"/>
            <a:ext cx="3387153" cy="110934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000000"/>
                </a:solidFill>
                <a:latin typeface="Satisfy" panose="02000000000000000000"/>
              </a:rPr>
              <a:t>Member 1</a:t>
            </a:r>
            <a:endParaRPr lang="en-US" sz="3200">
              <a:solidFill>
                <a:srgbClr val="000000"/>
              </a:solidFill>
              <a:latin typeface="Satisfy" panose="02000000000000000000"/>
            </a:endParaRPr>
          </a:p>
          <a:p>
            <a:pPr marL="690880" lvl="1" indent="-345440">
              <a:lnSpc>
                <a:spcPts val="4480"/>
              </a:lnSpc>
              <a:buFont typeface="Arial" panose="020B0604020202020204"/>
              <a:buChar char="•"/>
            </a:pPr>
            <a:r>
              <a:rPr lang="en-US" sz="3200">
                <a:solidFill>
                  <a:srgbClr val="000000"/>
                </a:solidFill>
                <a:latin typeface="Satisfy" panose="02000000000000000000"/>
              </a:rPr>
              <a:t>19521964</a:t>
            </a:r>
            <a:endParaRPr lang="en-US" sz="3200">
              <a:solidFill>
                <a:srgbClr val="000000"/>
              </a:solidFill>
              <a:latin typeface="Satisfy" panose="02000000000000000000"/>
            </a:endParaRPr>
          </a:p>
        </p:txBody>
      </p:sp>
      <p:sp>
        <p:nvSpPr>
          <p:cNvPr id="24" name="TextBox 24"/>
          <p:cNvSpPr txBox="1"/>
          <p:nvPr/>
        </p:nvSpPr>
        <p:spPr>
          <a:xfrm>
            <a:off x="5759855" y="7582841"/>
            <a:ext cx="3228888" cy="110934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000000"/>
                </a:solidFill>
                <a:latin typeface="Satisfy" panose="02000000000000000000"/>
              </a:rPr>
              <a:t>Member 2</a:t>
            </a:r>
            <a:endParaRPr lang="en-US" sz="3200">
              <a:solidFill>
                <a:srgbClr val="000000"/>
              </a:solidFill>
              <a:latin typeface="Satisfy" panose="02000000000000000000"/>
            </a:endParaRPr>
          </a:p>
          <a:p>
            <a:pPr marL="690880" lvl="1" indent="-345440">
              <a:lnSpc>
                <a:spcPts val="4480"/>
              </a:lnSpc>
              <a:buFont typeface="Arial" panose="020B0604020202020204"/>
              <a:buChar char="•"/>
            </a:pPr>
            <a:r>
              <a:rPr lang="en-US" sz="3200">
                <a:solidFill>
                  <a:srgbClr val="000000"/>
                </a:solidFill>
                <a:latin typeface="Satisfy" panose="02000000000000000000"/>
              </a:rPr>
              <a:t>20522024</a:t>
            </a:r>
            <a:endParaRPr lang="en-US" sz="3200">
              <a:solidFill>
                <a:srgbClr val="000000"/>
              </a:solidFill>
              <a:latin typeface="Satisfy" panose="02000000000000000000"/>
            </a:endParaRPr>
          </a:p>
        </p:txBody>
      </p:sp>
      <p:sp>
        <p:nvSpPr>
          <p:cNvPr id="25" name="TextBox 25"/>
          <p:cNvSpPr txBox="1"/>
          <p:nvPr/>
        </p:nvSpPr>
        <p:spPr>
          <a:xfrm>
            <a:off x="6041396" y="990776"/>
            <a:ext cx="6205209" cy="1443992"/>
          </a:xfrm>
          <a:prstGeom prst="rect">
            <a:avLst/>
          </a:prstGeom>
        </p:spPr>
        <p:txBody>
          <a:bodyPr lIns="0" tIns="0" rIns="0" bIns="0" rtlCol="0" anchor="t">
            <a:spAutoFit/>
          </a:bodyPr>
          <a:lstStyle/>
          <a:p>
            <a:pPr marL="0" lvl="0" indent="0" algn="ctr">
              <a:lnSpc>
                <a:spcPts val="11760"/>
              </a:lnSpc>
              <a:spcBef>
                <a:spcPct val="0"/>
              </a:spcBef>
            </a:pPr>
            <a:r>
              <a:rPr lang="en-US" sz="8400">
                <a:solidFill>
                  <a:srgbClr val="000000"/>
                </a:solidFill>
                <a:latin typeface="Marykate"/>
              </a:rPr>
              <a:t>E.T.I.N TEAM</a:t>
            </a:r>
            <a:endParaRPr lang="en-US" sz="8400">
              <a:solidFill>
                <a:srgbClr val="000000"/>
              </a:solidFill>
              <a:latin typeface="Marykate"/>
            </a:endParaRPr>
          </a:p>
        </p:txBody>
      </p:sp>
      <p:sp>
        <p:nvSpPr>
          <p:cNvPr id="26" name="TextBox 26"/>
          <p:cNvSpPr txBox="1"/>
          <p:nvPr/>
        </p:nvSpPr>
        <p:spPr>
          <a:xfrm>
            <a:off x="9218162" y="6786231"/>
            <a:ext cx="3934675" cy="591836"/>
          </a:xfrm>
          <a:prstGeom prst="rect">
            <a:avLst/>
          </a:prstGeom>
        </p:spPr>
        <p:txBody>
          <a:bodyPr lIns="0" tIns="0" rIns="0" bIns="0" rtlCol="0" anchor="t">
            <a:spAutoFit/>
          </a:bodyPr>
          <a:lstStyle/>
          <a:p>
            <a:pPr>
              <a:lnSpc>
                <a:spcPts val="4740"/>
              </a:lnSpc>
              <a:spcBef>
                <a:spcPct val="0"/>
              </a:spcBef>
            </a:pPr>
            <a:r>
              <a:rPr lang="en-US" sz="3385">
                <a:solidFill>
                  <a:srgbClr val="000000"/>
                </a:solidFill>
                <a:latin typeface="Advent Pro Bold" panose="02000506040000020004"/>
              </a:rPr>
              <a:t>DUONG DUY TRUONG </a:t>
            </a:r>
            <a:endParaRPr lang="en-US" sz="3385">
              <a:solidFill>
                <a:srgbClr val="000000"/>
              </a:solidFill>
              <a:latin typeface="Advent Pro Bold" panose="02000506040000020004"/>
            </a:endParaRPr>
          </a:p>
        </p:txBody>
      </p:sp>
      <p:sp>
        <p:nvSpPr>
          <p:cNvPr id="27" name="TextBox 27"/>
          <p:cNvSpPr txBox="1"/>
          <p:nvPr/>
        </p:nvSpPr>
        <p:spPr>
          <a:xfrm>
            <a:off x="9923950" y="7467367"/>
            <a:ext cx="3228888" cy="110934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000000"/>
                </a:solidFill>
                <a:latin typeface="Satisfy" panose="02000000000000000000"/>
              </a:rPr>
              <a:t>Leader</a:t>
            </a:r>
            <a:endParaRPr lang="en-US" sz="3200">
              <a:solidFill>
                <a:srgbClr val="000000"/>
              </a:solidFill>
              <a:latin typeface="Satisfy" panose="02000000000000000000"/>
            </a:endParaRPr>
          </a:p>
          <a:p>
            <a:pPr marL="690880" lvl="1" indent="-345440">
              <a:lnSpc>
                <a:spcPts val="4480"/>
              </a:lnSpc>
              <a:buFont typeface="Arial" panose="020B0604020202020204"/>
              <a:buChar char="•"/>
            </a:pPr>
            <a:r>
              <a:rPr lang="en-US" sz="3200">
                <a:solidFill>
                  <a:srgbClr val="000000"/>
                </a:solidFill>
                <a:latin typeface="Satisfy" panose="02000000000000000000"/>
              </a:rPr>
              <a:t>20522080</a:t>
            </a:r>
            <a:endParaRPr lang="en-US" sz="3200">
              <a:solidFill>
                <a:srgbClr val="000000"/>
              </a:solidFill>
              <a:latin typeface="Satisfy" panose="02000000000000000000"/>
            </a:endParaRPr>
          </a:p>
        </p:txBody>
      </p:sp>
      <p:sp>
        <p:nvSpPr>
          <p:cNvPr id="28" name="TextBox 28"/>
          <p:cNvSpPr txBox="1"/>
          <p:nvPr/>
        </p:nvSpPr>
        <p:spPr>
          <a:xfrm>
            <a:off x="13058127" y="6698616"/>
            <a:ext cx="4975617" cy="639445"/>
          </a:xfrm>
          <a:prstGeom prst="rect">
            <a:avLst/>
          </a:prstGeom>
        </p:spPr>
        <p:txBody>
          <a:bodyPr lIns="0" tIns="0" rIns="0" bIns="0" rtlCol="0" anchor="t">
            <a:spAutoFit/>
          </a:bodyPr>
          <a:lstStyle/>
          <a:p>
            <a:pPr algn="r">
              <a:lnSpc>
                <a:spcPts val="5180"/>
              </a:lnSpc>
              <a:spcBef>
                <a:spcPct val="0"/>
              </a:spcBef>
            </a:pPr>
            <a:r>
              <a:rPr lang="en-US" sz="3700">
                <a:solidFill>
                  <a:srgbClr val="000000"/>
                </a:solidFill>
                <a:latin typeface="Advent Pro Bold" panose="02000506040000020004"/>
              </a:rPr>
              <a:t>NGUYEN MINH TRANG</a:t>
            </a:r>
            <a:endParaRPr lang="en-US" sz="3700">
              <a:solidFill>
                <a:srgbClr val="000000"/>
              </a:solidFill>
              <a:latin typeface="Advent Pro Bold" panose="02000506040000020004"/>
            </a:endParaRPr>
          </a:p>
        </p:txBody>
      </p:sp>
      <p:sp>
        <p:nvSpPr>
          <p:cNvPr id="29" name="TextBox 29"/>
          <p:cNvSpPr txBox="1"/>
          <p:nvPr/>
        </p:nvSpPr>
        <p:spPr>
          <a:xfrm>
            <a:off x="14253225" y="7582841"/>
            <a:ext cx="3387153" cy="110934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000000"/>
                </a:solidFill>
                <a:latin typeface="Satisfy" panose="02000000000000000000"/>
              </a:rPr>
              <a:t>Member 3</a:t>
            </a:r>
            <a:endParaRPr lang="en-US" sz="3200">
              <a:solidFill>
                <a:srgbClr val="000000"/>
              </a:solidFill>
              <a:latin typeface="Satisfy" panose="02000000000000000000"/>
            </a:endParaRPr>
          </a:p>
          <a:p>
            <a:pPr marL="690880" lvl="1" indent="-345440">
              <a:lnSpc>
                <a:spcPts val="4480"/>
              </a:lnSpc>
              <a:buFont typeface="Arial" panose="020B0604020202020204"/>
              <a:buChar char="•"/>
            </a:pPr>
            <a:r>
              <a:rPr lang="en-US" sz="3200">
                <a:solidFill>
                  <a:srgbClr val="000000"/>
                </a:solidFill>
                <a:latin typeface="Satisfy" panose="02000000000000000000"/>
              </a:rPr>
              <a:t>20522039</a:t>
            </a:r>
            <a:endParaRPr lang="en-US" sz="3200">
              <a:solidFill>
                <a:srgbClr val="000000"/>
              </a:solidFill>
              <a:latin typeface="Satisfy"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srcRect l="11784" t="14673" r="2087" b="50882"/>
          <a:stretch>
            <a:fillRect/>
          </a:stretch>
        </p:blipFill>
        <p:spPr>
          <a:xfrm>
            <a:off x="5453139" y="1433123"/>
            <a:ext cx="7549327" cy="230583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99596">
            <a:off x="5679838" y="1184769"/>
            <a:ext cx="862925" cy="81271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62300">
            <a:off x="-662544" y="-398389"/>
            <a:ext cx="2786716" cy="285417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100000">
            <a:off x="16114224" y="900445"/>
            <a:ext cx="2290151" cy="1798810"/>
          </a:xfrm>
          <a:prstGeom prst="rect">
            <a:avLst/>
          </a:prstGeom>
        </p:spPr>
      </p:pic>
      <p:grpSp>
        <p:nvGrpSpPr>
          <p:cNvPr id="7" name="Group 7"/>
          <p:cNvGrpSpPr/>
          <p:nvPr/>
        </p:nvGrpSpPr>
        <p:grpSpPr>
          <a:xfrm rot="0">
            <a:off x="1278517" y="6199020"/>
            <a:ext cx="13949706" cy="300201"/>
            <a:chOff x="0" y="0"/>
            <a:chExt cx="18599608" cy="400267"/>
          </a:xfrm>
        </p:grpSpPr>
        <p:sp>
          <p:nvSpPr>
            <p:cNvPr id="8" name="AutoShape 8"/>
            <p:cNvSpPr/>
            <p:nvPr/>
          </p:nvSpPr>
          <p:spPr>
            <a:xfrm>
              <a:off x="179136" y="179136"/>
              <a:ext cx="18241336" cy="0"/>
            </a:xfrm>
            <a:prstGeom prst="line">
              <a:avLst/>
            </a:prstGeom>
            <a:ln w="78208" cap="rnd">
              <a:solidFill>
                <a:srgbClr val="000000"/>
              </a:solidFill>
              <a:prstDash val="solid"/>
              <a:headEnd type="none" w="sm" len="sm"/>
              <a:tailEnd type="none" w="sm" len="sm"/>
            </a:ln>
          </p:spPr>
        </p:sp>
        <p:grpSp>
          <p:nvGrpSpPr>
            <p:cNvPr id="9" name="Group 9"/>
            <p:cNvGrpSpPr/>
            <p:nvPr/>
          </p:nvGrpSpPr>
          <p:grpSpPr>
            <a:xfrm rot="0">
              <a:off x="0" y="41996"/>
              <a:ext cx="358271" cy="35827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1" name="Group 11"/>
            <p:cNvGrpSpPr/>
            <p:nvPr/>
          </p:nvGrpSpPr>
          <p:grpSpPr>
            <a:xfrm rot="0">
              <a:off x="4744377" y="31459"/>
              <a:ext cx="358271" cy="35827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3" name="Group 13"/>
            <p:cNvGrpSpPr/>
            <p:nvPr/>
          </p:nvGrpSpPr>
          <p:grpSpPr>
            <a:xfrm rot="0">
              <a:off x="9488754" y="31459"/>
              <a:ext cx="358271" cy="35827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5" name="Group 15"/>
            <p:cNvGrpSpPr/>
            <p:nvPr/>
          </p:nvGrpSpPr>
          <p:grpSpPr>
            <a:xfrm rot="0">
              <a:off x="14233131" y="31459"/>
              <a:ext cx="358271" cy="35827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7" name="Group 17"/>
            <p:cNvGrpSpPr/>
            <p:nvPr/>
          </p:nvGrpSpPr>
          <p:grpSpPr>
            <a:xfrm rot="0">
              <a:off x="18241336" y="0"/>
              <a:ext cx="358271" cy="35827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546427">
            <a:off x="11633332" y="1667574"/>
            <a:ext cx="813183" cy="680117"/>
          </a:xfrm>
          <a:prstGeom prst="rect">
            <a:avLst/>
          </a:prstGeom>
        </p:spPr>
      </p:pic>
      <p:sp>
        <p:nvSpPr>
          <p:cNvPr id="20" name="TextBox 20"/>
          <p:cNvSpPr txBox="1"/>
          <p:nvPr/>
        </p:nvSpPr>
        <p:spPr>
          <a:xfrm>
            <a:off x="372313" y="6755031"/>
            <a:ext cx="2791930" cy="616337"/>
          </a:xfrm>
          <a:prstGeom prst="rect">
            <a:avLst/>
          </a:prstGeom>
        </p:spPr>
        <p:txBody>
          <a:bodyPr lIns="0" tIns="0" rIns="0" bIns="0" rtlCol="0" anchor="t">
            <a:spAutoFit/>
          </a:bodyPr>
          <a:lstStyle/>
          <a:p>
            <a:pPr marL="0" lvl="0" indent="0" algn="l">
              <a:lnSpc>
                <a:spcPts val="4805"/>
              </a:lnSpc>
              <a:spcBef>
                <a:spcPct val="0"/>
              </a:spcBef>
            </a:pPr>
            <a:r>
              <a:rPr lang="en-US" sz="3695">
                <a:solidFill>
                  <a:srgbClr val="000000"/>
                </a:solidFill>
                <a:latin typeface="Marykate"/>
              </a:rPr>
              <a:t>GIỚI THIỆU</a:t>
            </a:r>
            <a:endParaRPr lang="en-US" sz="3695">
              <a:solidFill>
                <a:srgbClr val="000000"/>
              </a:solidFill>
              <a:latin typeface="Marykate"/>
            </a:endParaRPr>
          </a:p>
        </p:txBody>
      </p:sp>
      <p:sp>
        <p:nvSpPr>
          <p:cNvPr id="21" name="TextBox 21"/>
          <p:cNvSpPr txBox="1"/>
          <p:nvPr/>
        </p:nvSpPr>
        <p:spPr>
          <a:xfrm>
            <a:off x="3921221" y="5507789"/>
            <a:ext cx="3826986" cy="616337"/>
          </a:xfrm>
          <a:prstGeom prst="rect">
            <a:avLst/>
          </a:prstGeom>
        </p:spPr>
        <p:txBody>
          <a:bodyPr lIns="0" tIns="0" rIns="0" bIns="0" rtlCol="0" anchor="t">
            <a:spAutoFit/>
          </a:bodyPr>
          <a:lstStyle/>
          <a:p>
            <a:pPr marL="0" lvl="0" indent="0" algn="l">
              <a:lnSpc>
                <a:spcPts val="4805"/>
              </a:lnSpc>
              <a:spcBef>
                <a:spcPct val="0"/>
              </a:spcBef>
            </a:pPr>
            <a:r>
              <a:rPr lang="en-US" sz="3695">
                <a:solidFill>
                  <a:srgbClr val="000000"/>
                </a:solidFill>
                <a:latin typeface="Marykate"/>
              </a:rPr>
              <a:t>GIAO DIỆN </a:t>
            </a:r>
            <a:endParaRPr lang="en-US" sz="3695">
              <a:solidFill>
                <a:srgbClr val="000000"/>
              </a:solidFill>
              <a:latin typeface="Marykate"/>
            </a:endParaRPr>
          </a:p>
        </p:txBody>
      </p:sp>
      <p:sp>
        <p:nvSpPr>
          <p:cNvPr id="22" name="TextBox 22"/>
          <p:cNvSpPr txBox="1"/>
          <p:nvPr/>
        </p:nvSpPr>
        <p:spPr>
          <a:xfrm>
            <a:off x="8145367" y="6755031"/>
            <a:ext cx="2791930" cy="616337"/>
          </a:xfrm>
          <a:prstGeom prst="rect">
            <a:avLst/>
          </a:prstGeom>
        </p:spPr>
        <p:txBody>
          <a:bodyPr lIns="0" tIns="0" rIns="0" bIns="0" rtlCol="0" anchor="t">
            <a:spAutoFit/>
          </a:bodyPr>
          <a:lstStyle/>
          <a:p>
            <a:pPr marL="0" lvl="0" indent="0" algn="l">
              <a:lnSpc>
                <a:spcPts val="4805"/>
              </a:lnSpc>
              <a:spcBef>
                <a:spcPct val="0"/>
              </a:spcBef>
            </a:pPr>
            <a:r>
              <a:rPr lang="en-US" sz="3695">
                <a:solidFill>
                  <a:srgbClr val="000000"/>
                </a:solidFill>
                <a:latin typeface="Marykate"/>
              </a:rPr>
              <a:t>DEMO</a:t>
            </a:r>
            <a:endParaRPr lang="en-US" sz="3695">
              <a:solidFill>
                <a:srgbClr val="000000"/>
              </a:solidFill>
              <a:latin typeface="Marykate"/>
            </a:endParaRPr>
          </a:p>
        </p:txBody>
      </p:sp>
      <p:sp>
        <p:nvSpPr>
          <p:cNvPr id="23" name="TextBox 23"/>
          <p:cNvSpPr txBox="1"/>
          <p:nvPr/>
        </p:nvSpPr>
        <p:spPr>
          <a:xfrm>
            <a:off x="11606502" y="5507789"/>
            <a:ext cx="2791930" cy="616337"/>
          </a:xfrm>
          <a:prstGeom prst="rect">
            <a:avLst/>
          </a:prstGeom>
        </p:spPr>
        <p:txBody>
          <a:bodyPr lIns="0" tIns="0" rIns="0" bIns="0" rtlCol="0" anchor="t">
            <a:spAutoFit/>
          </a:bodyPr>
          <a:lstStyle/>
          <a:p>
            <a:pPr marL="0" lvl="0" indent="0" algn="l">
              <a:lnSpc>
                <a:spcPts val="4805"/>
              </a:lnSpc>
              <a:spcBef>
                <a:spcPct val="0"/>
              </a:spcBef>
            </a:pPr>
            <a:r>
              <a:rPr lang="en-US" sz="3695">
                <a:solidFill>
                  <a:srgbClr val="000000"/>
                </a:solidFill>
                <a:latin typeface="Marykate"/>
              </a:rPr>
              <a:t>Q&amp;A</a:t>
            </a:r>
            <a:endParaRPr lang="en-US" sz="3695">
              <a:solidFill>
                <a:srgbClr val="000000"/>
              </a:solidFill>
              <a:latin typeface="Marykate"/>
            </a:endParaRPr>
          </a:p>
        </p:txBody>
      </p:sp>
      <p:sp>
        <p:nvSpPr>
          <p:cNvPr id="24" name="TextBox 24"/>
          <p:cNvSpPr txBox="1"/>
          <p:nvPr/>
        </p:nvSpPr>
        <p:spPr>
          <a:xfrm>
            <a:off x="14965512" y="6755031"/>
            <a:ext cx="2293788" cy="616337"/>
          </a:xfrm>
          <a:prstGeom prst="rect">
            <a:avLst/>
          </a:prstGeom>
        </p:spPr>
        <p:txBody>
          <a:bodyPr lIns="0" tIns="0" rIns="0" bIns="0" rtlCol="0" anchor="t">
            <a:spAutoFit/>
          </a:bodyPr>
          <a:lstStyle/>
          <a:p>
            <a:pPr marL="0" lvl="0" indent="0" algn="l">
              <a:lnSpc>
                <a:spcPts val="4805"/>
              </a:lnSpc>
              <a:spcBef>
                <a:spcPct val="0"/>
              </a:spcBef>
            </a:pPr>
            <a:r>
              <a:rPr lang="en-US" sz="3695">
                <a:solidFill>
                  <a:srgbClr val="000000"/>
                </a:solidFill>
                <a:latin typeface="Marykate"/>
              </a:rPr>
              <a:t>TỔNG KẾT </a:t>
            </a:r>
            <a:endParaRPr lang="en-US" sz="3695">
              <a:solidFill>
                <a:srgbClr val="000000"/>
              </a:solidFill>
              <a:latin typeface="Marykate"/>
            </a:endParaRPr>
          </a:p>
        </p:txBody>
      </p:sp>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803884">
            <a:off x="11192331" y="8780757"/>
            <a:ext cx="2366203" cy="955086"/>
          </a:xfrm>
          <a:prstGeom prst="rect">
            <a:avLst/>
          </a:prstGeom>
        </p:spPr>
      </p:pic>
      <p:sp>
        <p:nvSpPr>
          <p:cNvPr id="26" name="TextBox 26"/>
          <p:cNvSpPr txBox="1"/>
          <p:nvPr/>
        </p:nvSpPr>
        <p:spPr>
          <a:xfrm>
            <a:off x="5834714" y="1801524"/>
            <a:ext cx="6205209" cy="1443992"/>
          </a:xfrm>
          <a:prstGeom prst="rect">
            <a:avLst/>
          </a:prstGeom>
        </p:spPr>
        <p:txBody>
          <a:bodyPr lIns="0" tIns="0" rIns="0" bIns="0" rtlCol="0" anchor="t">
            <a:spAutoFit/>
          </a:bodyPr>
          <a:lstStyle/>
          <a:p>
            <a:pPr marL="0" lvl="0" indent="0" algn="ctr">
              <a:lnSpc>
                <a:spcPts val="11760"/>
              </a:lnSpc>
              <a:spcBef>
                <a:spcPct val="0"/>
              </a:spcBef>
            </a:pPr>
            <a:r>
              <a:rPr lang="en-US" sz="8400">
                <a:solidFill>
                  <a:srgbClr val="000000"/>
                </a:solidFill>
                <a:latin typeface="Marykate"/>
              </a:rPr>
              <a:t>TỔNG QUAN</a:t>
            </a:r>
            <a:endParaRPr lang="en-US" sz="8400">
              <a:solidFill>
                <a:srgbClr val="000000"/>
              </a:solidFill>
              <a:latin typeface="Marykat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sp>
        <p:nvSpPr>
          <p:cNvPr id="3" name="TextBox 3"/>
          <p:cNvSpPr txBox="1"/>
          <p:nvPr/>
        </p:nvSpPr>
        <p:spPr>
          <a:xfrm>
            <a:off x="2144982" y="-930"/>
            <a:ext cx="13318671" cy="1651635"/>
          </a:xfrm>
          <a:prstGeom prst="rect">
            <a:avLst/>
          </a:prstGeom>
        </p:spPr>
        <p:txBody>
          <a:bodyPr lIns="0" tIns="0" rIns="0" bIns="0" rtlCol="0" anchor="t">
            <a:spAutoFit/>
          </a:bodyPr>
          <a:lstStyle/>
          <a:p>
            <a:pPr marL="0" lvl="0" indent="0" algn="ctr">
              <a:lnSpc>
                <a:spcPts val="13440"/>
              </a:lnSpc>
              <a:spcBef>
                <a:spcPct val="0"/>
              </a:spcBef>
            </a:pPr>
            <a:r>
              <a:rPr lang="en-US" sz="9600">
                <a:solidFill>
                  <a:srgbClr val="000000"/>
                </a:solidFill>
                <a:latin typeface="Livvic"/>
              </a:rPr>
              <a:t>I.GIỚI THIỆU  </a:t>
            </a:r>
            <a:endParaRPr lang="en-US" sz="9600">
              <a:solidFill>
                <a:srgbClr val="000000"/>
              </a:solidFill>
              <a:latin typeface="Livvic"/>
            </a:endParaRPr>
          </a:p>
        </p:txBody>
      </p:sp>
      <p:grpSp>
        <p:nvGrpSpPr>
          <p:cNvPr id="4" name="Group 4"/>
          <p:cNvGrpSpPr/>
          <p:nvPr/>
        </p:nvGrpSpPr>
        <p:grpSpPr>
          <a:xfrm rot="0">
            <a:off x="1458492" y="1650705"/>
            <a:ext cx="15475722" cy="7983972"/>
            <a:chOff x="0" y="0"/>
            <a:chExt cx="20634296" cy="10645296"/>
          </a:xfrm>
        </p:grpSpPr>
        <p:pic>
          <p:nvPicPr>
            <p:cNvPr id="5" name="Picture 5"/>
            <p:cNvPicPr>
              <a:picLocks noChangeAspect="1"/>
            </p:cNvPicPr>
            <p:nvPr/>
          </p:nvPicPr>
          <p:blipFill>
            <a:blip r:embed="rId2"/>
            <a:srcRect l="8610" t="32301" r="14209" b="17628"/>
            <a:stretch>
              <a:fillRect/>
            </a:stretch>
          </p:blipFill>
          <p:spPr>
            <a:xfrm>
              <a:off x="0" y="421395"/>
              <a:ext cx="20634296" cy="10223900"/>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99596">
              <a:off x="18205125" y="346620"/>
              <a:ext cx="1916507" cy="1805001"/>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292464">
            <a:off x="16148032" y="1139828"/>
            <a:ext cx="2915037" cy="2029926"/>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8941">
            <a:off x="193957" y="7736470"/>
            <a:ext cx="2169964" cy="2759891"/>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01907">
            <a:off x="3992025" y="80792"/>
            <a:ext cx="828408" cy="69285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97444" y="939965"/>
            <a:ext cx="726247" cy="1421479"/>
          </a:xfrm>
          <a:prstGeom prst="rect">
            <a:avLst/>
          </a:prstGeom>
        </p:spPr>
      </p:pic>
      <p:grpSp>
        <p:nvGrpSpPr>
          <p:cNvPr id="11" name="Group 11"/>
          <p:cNvGrpSpPr>
            <a:grpSpLocks noChangeAspect="1"/>
          </p:cNvGrpSpPr>
          <p:nvPr/>
        </p:nvGrpSpPr>
        <p:grpSpPr>
          <a:xfrm rot="0">
            <a:off x="3338339" y="1900258"/>
            <a:ext cx="3692533" cy="7484864"/>
            <a:chOff x="0" y="0"/>
            <a:chExt cx="9398000" cy="19050000"/>
          </a:xfrm>
        </p:grpSpPr>
        <p:sp>
          <p:nvSpPr>
            <p:cNvPr id="12" name="Freeform 12"/>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3"/>
              <a:stretch>
                <a:fillRect l="-6813" r="-6813"/>
              </a:stretch>
            </a:blipFill>
          </p:spPr>
        </p:sp>
        <p:sp>
          <p:nvSpPr>
            <p:cNvPr id="13" name="Freeform 13"/>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4"/>
              <a:stretch>
                <a:fillRect l="-42" r="-42"/>
              </a:stretch>
            </a:blipFill>
          </p:spPr>
        </p:sp>
      </p:grpSp>
      <p:pic>
        <p:nvPicPr>
          <p:cNvPr id="1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743734" y="8151171"/>
            <a:ext cx="4273299" cy="2296898"/>
          </a:xfrm>
          <a:prstGeom prst="rect">
            <a:avLst/>
          </a:prstGeom>
        </p:spPr>
      </p:pic>
      <p:pic>
        <p:nvPicPr>
          <p:cNvPr id="15" name="Picture 1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12986">
            <a:off x="15487206" y="7066301"/>
            <a:ext cx="1748541" cy="1462218"/>
          </a:xfrm>
          <a:prstGeom prst="rect">
            <a:avLst/>
          </a:prstGeom>
        </p:spPr>
      </p:pic>
      <p:sp>
        <p:nvSpPr>
          <p:cNvPr id="16" name="TextBox 16"/>
          <p:cNvSpPr txBox="1"/>
          <p:nvPr/>
        </p:nvSpPr>
        <p:spPr>
          <a:xfrm>
            <a:off x="8545520" y="3576665"/>
            <a:ext cx="5805203" cy="3413154"/>
          </a:xfrm>
          <a:prstGeom prst="rect">
            <a:avLst/>
          </a:prstGeom>
        </p:spPr>
        <p:txBody>
          <a:bodyPr lIns="0" tIns="0" rIns="0" bIns="0" rtlCol="0" anchor="t">
            <a:spAutoFit/>
          </a:bodyPr>
          <a:lstStyle/>
          <a:p>
            <a:pPr>
              <a:lnSpc>
                <a:spcPts val="4550"/>
              </a:lnSpc>
              <a:spcBef>
                <a:spcPct val="0"/>
              </a:spcBef>
            </a:pPr>
            <a:r>
              <a:rPr lang="en-US" sz="3250">
                <a:solidFill>
                  <a:srgbClr val="000000"/>
                </a:solidFill>
                <a:latin typeface="Rokkitt Medium" panose="00000600000000000000"/>
              </a:rPr>
              <a:t>Ứng dụng " UIT Asset Map" cho phép người dùng xem thời tiết, độ ẩm, nhiệt độ ...Ngoài ra,  App còn  truy cập vào Map Uit xác định vị trí và thông tin liên quan của thiết bị đang truy cập.</a:t>
            </a:r>
            <a:endParaRPr lang="en-US" sz="3250">
              <a:solidFill>
                <a:srgbClr val="000000"/>
              </a:solidFill>
              <a:latin typeface="Rokkitt Medium"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grpSp>
        <p:nvGrpSpPr>
          <p:cNvPr id="3" name="Group 3"/>
          <p:cNvGrpSpPr/>
          <p:nvPr/>
        </p:nvGrpSpPr>
        <p:grpSpPr>
          <a:xfrm rot="0">
            <a:off x="288872" y="317960"/>
            <a:ext cx="17710256" cy="9473665"/>
            <a:chOff x="0" y="0"/>
            <a:chExt cx="23613675" cy="12631554"/>
          </a:xfrm>
        </p:grpSpPr>
        <p:pic>
          <p:nvPicPr>
            <p:cNvPr id="4" name="Picture 4"/>
            <p:cNvPicPr>
              <a:picLocks noChangeAspect="1"/>
            </p:cNvPicPr>
            <p:nvPr/>
          </p:nvPicPr>
          <p:blipFill>
            <a:blip r:embed="rId2"/>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019" y="7625956"/>
            <a:ext cx="1893009" cy="2407642"/>
          </a:xfrm>
          <a:prstGeom prst="rect">
            <a:avLst/>
          </a:prstGeom>
        </p:spPr>
      </p:pic>
      <p:sp>
        <p:nvSpPr>
          <p:cNvPr id="7" name="TextBox 7"/>
          <p:cNvSpPr txBox="1"/>
          <p:nvPr/>
        </p:nvSpPr>
        <p:spPr>
          <a:xfrm>
            <a:off x="2383776" y="4222433"/>
            <a:ext cx="13318671" cy="1651635"/>
          </a:xfrm>
          <a:prstGeom prst="rect">
            <a:avLst/>
          </a:prstGeom>
        </p:spPr>
        <p:txBody>
          <a:bodyPr lIns="0" tIns="0" rIns="0" bIns="0" rtlCol="0" anchor="t">
            <a:spAutoFit/>
          </a:bodyPr>
          <a:lstStyle/>
          <a:p>
            <a:pPr marL="0" lvl="0" indent="0" algn="ctr">
              <a:lnSpc>
                <a:spcPts val="13440"/>
              </a:lnSpc>
              <a:spcBef>
                <a:spcPct val="0"/>
              </a:spcBef>
            </a:pPr>
            <a:r>
              <a:rPr lang="en-US" sz="9600">
                <a:solidFill>
                  <a:srgbClr val="000000"/>
                </a:solidFill>
                <a:latin typeface="Livvic"/>
              </a:rPr>
              <a:t>II. GIAO DIỆN APP</a:t>
            </a:r>
            <a:endParaRPr lang="en-US" sz="9600">
              <a:solidFill>
                <a:srgbClr val="000000"/>
              </a:solidFill>
              <a:latin typeface="Livv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51380" y="1550064"/>
            <a:ext cx="918025" cy="257691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8254" y="9161738"/>
            <a:ext cx="3904279" cy="2250523"/>
          </a:xfrm>
          <a:prstGeom prst="rect">
            <a:avLst/>
          </a:prstGeom>
        </p:spPr>
      </p:pic>
      <p:sp>
        <p:nvSpPr>
          <p:cNvPr id="5" name="TextBox 5"/>
          <p:cNvSpPr txBox="1"/>
          <p:nvPr/>
        </p:nvSpPr>
        <p:spPr>
          <a:xfrm>
            <a:off x="2414365" y="240706"/>
            <a:ext cx="11556128" cy="1309358"/>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MÀN HÌNH CHỜ </a:t>
            </a:r>
            <a:endParaRPr lang="en-US" sz="7700">
              <a:solidFill>
                <a:srgbClr val="000000"/>
              </a:solidFill>
              <a:latin typeface="Livvic"/>
            </a:endParaRPr>
          </a:p>
        </p:txBody>
      </p:sp>
      <p:grpSp>
        <p:nvGrpSpPr>
          <p:cNvPr id="6" name="Group 6"/>
          <p:cNvGrpSpPr>
            <a:grpSpLocks noChangeAspect="1"/>
          </p:cNvGrpSpPr>
          <p:nvPr/>
        </p:nvGrpSpPr>
        <p:grpSpPr>
          <a:xfrm rot="0">
            <a:off x="7526383" y="1844716"/>
            <a:ext cx="4164860" cy="8442284"/>
            <a:chOff x="0" y="0"/>
            <a:chExt cx="9398000" cy="19050000"/>
          </a:xfrm>
        </p:grpSpPr>
        <p:sp>
          <p:nvSpPr>
            <p:cNvPr id="7" name="Freeform 7"/>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a:stretch>
                <a:fillRect l="-7201" r="-7201"/>
              </a:stretch>
            </a:blipFill>
          </p:spPr>
        </p:sp>
        <p:sp>
          <p:nvSpPr>
            <p:cNvPr id="8" name="Freeform 8"/>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9" name="AutoShape 9"/>
          <p:cNvSpPr/>
          <p:nvPr/>
        </p:nvSpPr>
        <p:spPr>
          <a:xfrm>
            <a:off x="3846719" y="5294886"/>
            <a:ext cx="3905581" cy="0"/>
          </a:xfrm>
          <a:prstGeom prst="line">
            <a:avLst/>
          </a:prstGeom>
          <a:ln w="38100" cap="flat">
            <a:solidFill>
              <a:srgbClr val="000000"/>
            </a:solidFill>
            <a:prstDash val="solid"/>
            <a:headEnd type="none" w="sm" len="sm"/>
            <a:tailEnd type="arrow" w="med" len="sm"/>
          </a:ln>
        </p:spPr>
      </p:sp>
      <p:sp>
        <p:nvSpPr>
          <p:cNvPr id="10" name="TextBox 10"/>
          <p:cNvSpPr txBox="1"/>
          <p:nvPr/>
        </p:nvSpPr>
        <p:spPr>
          <a:xfrm>
            <a:off x="4142489" y="4724021"/>
            <a:ext cx="1835497" cy="570865"/>
          </a:xfrm>
          <a:prstGeom prst="rect">
            <a:avLst/>
          </a:prstGeom>
        </p:spPr>
        <p:txBody>
          <a:bodyPr lIns="0" tIns="0" rIns="0" bIns="0" rtlCol="0" anchor="t">
            <a:spAutoFit/>
          </a:bodyPr>
          <a:lstStyle/>
          <a:p>
            <a:pPr algn="ctr">
              <a:lnSpc>
                <a:spcPts val="4760"/>
              </a:lnSpc>
            </a:pPr>
            <a:r>
              <a:rPr lang="en-US" sz="3400">
                <a:solidFill>
                  <a:srgbClr val="000000"/>
                </a:solidFill>
                <a:latin typeface="Livvic"/>
              </a:rPr>
              <a:t>Logo App</a:t>
            </a:r>
            <a:endParaRPr lang="en-US" sz="3400">
              <a:solidFill>
                <a:srgbClr val="000000"/>
              </a:solidFill>
              <a:latin typeface="Livvic"/>
            </a:endParaRPr>
          </a:p>
        </p:txBody>
      </p:sp>
      <p:sp>
        <p:nvSpPr>
          <p:cNvPr id="11" name="AutoShape 11"/>
          <p:cNvSpPr/>
          <p:nvPr/>
        </p:nvSpPr>
        <p:spPr>
          <a:xfrm>
            <a:off x="3846719" y="7578089"/>
            <a:ext cx="5150427" cy="0"/>
          </a:xfrm>
          <a:prstGeom prst="line">
            <a:avLst/>
          </a:prstGeom>
          <a:ln w="38100" cap="flat">
            <a:solidFill>
              <a:srgbClr val="000000"/>
            </a:solidFill>
            <a:prstDash val="solid"/>
            <a:headEnd type="none" w="sm" len="sm"/>
            <a:tailEnd type="arrow" w="med" len="sm"/>
          </a:ln>
        </p:spPr>
      </p:sp>
      <p:sp>
        <p:nvSpPr>
          <p:cNvPr id="12" name="TextBox 12"/>
          <p:cNvSpPr txBox="1"/>
          <p:nvPr/>
        </p:nvSpPr>
        <p:spPr>
          <a:xfrm>
            <a:off x="4142489" y="7007224"/>
            <a:ext cx="2472928" cy="570865"/>
          </a:xfrm>
          <a:prstGeom prst="rect">
            <a:avLst/>
          </a:prstGeom>
        </p:spPr>
        <p:txBody>
          <a:bodyPr lIns="0" tIns="0" rIns="0" bIns="0" rtlCol="0" anchor="t">
            <a:spAutoFit/>
          </a:bodyPr>
          <a:lstStyle/>
          <a:p>
            <a:pPr algn="ctr">
              <a:lnSpc>
                <a:spcPts val="4760"/>
              </a:lnSpc>
            </a:pPr>
            <a:r>
              <a:rPr lang="en-US" sz="3400">
                <a:solidFill>
                  <a:srgbClr val="000000"/>
                </a:solidFill>
                <a:latin typeface="Livvic"/>
              </a:rPr>
              <a:t>ProgressBar </a:t>
            </a:r>
            <a:endParaRPr lang="en-US" sz="3400">
              <a:solidFill>
                <a:srgbClr val="000000"/>
              </a:solidFill>
              <a:latin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2368" y="1844716"/>
            <a:ext cx="918025" cy="257691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8254" y="9161738"/>
            <a:ext cx="3904279" cy="2250523"/>
          </a:xfrm>
          <a:prstGeom prst="rect">
            <a:avLst/>
          </a:prstGeom>
        </p:spPr>
      </p:pic>
      <p:grpSp>
        <p:nvGrpSpPr>
          <p:cNvPr id="5" name="Group 5"/>
          <p:cNvGrpSpPr>
            <a:grpSpLocks noChangeAspect="1"/>
          </p:cNvGrpSpPr>
          <p:nvPr/>
        </p:nvGrpSpPr>
        <p:grpSpPr>
          <a:xfrm rot="0">
            <a:off x="8011123" y="1844716"/>
            <a:ext cx="4164860" cy="8442284"/>
            <a:chOff x="0" y="0"/>
            <a:chExt cx="9398000" cy="19050000"/>
          </a:xfrm>
        </p:grpSpPr>
        <p:sp>
          <p:nvSpPr>
            <p:cNvPr id="6" name="Freeform 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a:stretch>
                <a:fillRect l="-7063" r="-7063"/>
              </a:stretch>
            </a:blipFill>
          </p:spPr>
        </p:sp>
        <p:sp>
          <p:nvSpPr>
            <p:cNvPr id="7" name="Freeform 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8" name="TextBox 8"/>
          <p:cNvSpPr txBox="1"/>
          <p:nvPr/>
        </p:nvSpPr>
        <p:spPr>
          <a:xfrm>
            <a:off x="3869275" y="302578"/>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MÀN HÌNH ĐĂNG NHẬP </a:t>
            </a:r>
            <a:endParaRPr lang="en-US" sz="7700">
              <a:solidFill>
                <a:srgbClr val="000000"/>
              </a:solidFill>
              <a:latin typeface="Livvic"/>
            </a:endParaRPr>
          </a:p>
        </p:txBody>
      </p:sp>
      <p:sp>
        <p:nvSpPr>
          <p:cNvPr id="9" name="AutoShape 9"/>
          <p:cNvSpPr/>
          <p:nvPr/>
        </p:nvSpPr>
        <p:spPr>
          <a:xfrm>
            <a:off x="4420662" y="6027758"/>
            <a:ext cx="3590461" cy="0"/>
          </a:xfrm>
          <a:prstGeom prst="line">
            <a:avLst/>
          </a:prstGeom>
          <a:ln w="38100" cap="flat">
            <a:solidFill>
              <a:srgbClr val="000000"/>
            </a:solidFill>
            <a:prstDash val="solid"/>
            <a:headEnd type="none" w="sm" len="sm"/>
            <a:tailEnd type="arrow" w="med" len="sm"/>
          </a:ln>
        </p:spPr>
      </p:sp>
      <p:sp>
        <p:nvSpPr>
          <p:cNvPr id="10" name="AutoShape 10"/>
          <p:cNvSpPr/>
          <p:nvPr/>
        </p:nvSpPr>
        <p:spPr>
          <a:xfrm>
            <a:off x="4420662" y="6894840"/>
            <a:ext cx="3590461" cy="0"/>
          </a:xfrm>
          <a:prstGeom prst="line">
            <a:avLst/>
          </a:prstGeom>
          <a:ln w="38100" cap="flat">
            <a:solidFill>
              <a:srgbClr val="000000"/>
            </a:solidFill>
            <a:prstDash val="solid"/>
            <a:headEnd type="none" w="sm" len="sm"/>
            <a:tailEnd type="arrow" w="med" len="sm"/>
          </a:ln>
        </p:spPr>
      </p:sp>
      <p:sp>
        <p:nvSpPr>
          <p:cNvPr id="11" name="AutoShape 11"/>
          <p:cNvSpPr/>
          <p:nvPr/>
        </p:nvSpPr>
        <p:spPr>
          <a:xfrm>
            <a:off x="4420662" y="8259232"/>
            <a:ext cx="3590461" cy="0"/>
          </a:xfrm>
          <a:prstGeom prst="line">
            <a:avLst/>
          </a:prstGeom>
          <a:ln w="38100" cap="flat">
            <a:solidFill>
              <a:srgbClr val="000000"/>
            </a:solidFill>
            <a:prstDash val="solid"/>
            <a:headEnd type="none" w="sm" len="sm"/>
            <a:tailEnd type="arrow" w="med" len="sm"/>
          </a:ln>
        </p:spPr>
      </p:sp>
      <p:sp>
        <p:nvSpPr>
          <p:cNvPr id="12" name="TextBox 12"/>
          <p:cNvSpPr txBox="1"/>
          <p:nvPr/>
        </p:nvSpPr>
        <p:spPr>
          <a:xfrm>
            <a:off x="4420662" y="5348570"/>
            <a:ext cx="2577917" cy="455295"/>
          </a:xfrm>
          <a:prstGeom prst="rect">
            <a:avLst/>
          </a:prstGeom>
        </p:spPr>
        <p:txBody>
          <a:bodyPr lIns="0" tIns="0" rIns="0" bIns="0" rtlCol="0" anchor="t">
            <a:spAutoFit/>
          </a:bodyPr>
          <a:lstStyle/>
          <a:p>
            <a:pPr algn="ctr">
              <a:lnSpc>
                <a:spcPts val="3780"/>
              </a:lnSpc>
            </a:pPr>
            <a:r>
              <a:rPr lang="en-US" sz="2700">
                <a:solidFill>
                  <a:srgbClr val="000000"/>
                </a:solidFill>
                <a:latin typeface="Livvic"/>
              </a:rPr>
              <a:t>Nhập tên user</a:t>
            </a:r>
            <a:endParaRPr lang="en-US" sz="2700">
              <a:solidFill>
                <a:srgbClr val="000000"/>
              </a:solidFill>
              <a:latin typeface="Livvic"/>
            </a:endParaRPr>
          </a:p>
        </p:txBody>
      </p:sp>
      <p:sp>
        <p:nvSpPr>
          <p:cNvPr id="13" name="TextBox 13"/>
          <p:cNvSpPr txBox="1"/>
          <p:nvPr/>
        </p:nvSpPr>
        <p:spPr>
          <a:xfrm>
            <a:off x="4420662" y="6406525"/>
            <a:ext cx="2577917" cy="438785"/>
          </a:xfrm>
          <a:prstGeom prst="rect">
            <a:avLst/>
          </a:prstGeom>
        </p:spPr>
        <p:txBody>
          <a:bodyPr lIns="0" tIns="0" rIns="0" bIns="0" rtlCol="0" anchor="t">
            <a:spAutoFit/>
          </a:bodyPr>
          <a:lstStyle/>
          <a:p>
            <a:pPr algn="ctr">
              <a:lnSpc>
                <a:spcPts val="3640"/>
              </a:lnSpc>
            </a:pPr>
            <a:r>
              <a:rPr lang="en-US" sz="2600">
                <a:solidFill>
                  <a:srgbClr val="000000"/>
                </a:solidFill>
                <a:latin typeface="Livvic"/>
              </a:rPr>
              <a:t>Nhập password</a:t>
            </a:r>
            <a:endParaRPr lang="en-US" sz="2600">
              <a:solidFill>
                <a:srgbClr val="000000"/>
              </a:solidFill>
              <a:latin typeface="Livvic"/>
            </a:endParaRPr>
          </a:p>
        </p:txBody>
      </p:sp>
      <p:sp>
        <p:nvSpPr>
          <p:cNvPr id="14" name="TextBox 14"/>
          <p:cNvSpPr txBox="1"/>
          <p:nvPr/>
        </p:nvSpPr>
        <p:spPr>
          <a:xfrm>
            <a:off x="4420662" y="7713990"/>
            <a:ext cx="2577917" cy="438785"/>
          </a:xfrm>
          <a:prstGeom prst="rect">
            <a:avLst/>
          </a:prstGeom>
        </p:spPr>
        <p:txBody>
          <a:bodyPr lIns="0" tIns="0" rIns="0" bIns="0" rtlCol="0" anchor="t">
            <a:spAutoFit/>
          </a:bodyPr>
          <a:lstStyle/>
          <a:p>
            <a:pPr algn="ctr">
              <a:lnSpc>
                <a:spcPts val="3640"/>
              </a:lnSpc>
            </a:pPr>
            <a:r>
              <a:rPr lang="en-US" sz="2600">
                <a:solidFill>
                  <a:srgbClr val="000000"/>
                </a:solidFill>
                <a:latin typeface="Livvic"/>
              </a:rPr>
              <a:t>Nút Đăng nhập</a:t>
            </a:r>
            <a:endParaRPr lang="en-US" sz="2600">
              <a:solidFill>
                <a:srgbClr val="000000"/>
              </a:solidFill>
              <a:latin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8254" y="9161738"/>
            <a:ext cx="3904279" cy="2250523"/>
          </a:xfrm>
          <a:prstGeom prst="rect">
            <a:avLst/>
          </a:prstGeom>
        </p:spPr>
      </p:pic>
      <p:sp>
        <p:nvSpPr>
          <p:cNvPr id="4" name="AutoShape 4"/>
          <p:cNvSpPr/>
          <p:nvPr/>
        </p:nvSpPr>
        <p:spPr>
          <a:xfrm>
            <a:off x="688656" y="4424206"/>
            <a:ext cx="3597459" cy="0"/>
          </a:xfrm>
          <a:prstGeom prst="line">
            <a:avLst/>
          </a:prstGeom>
          <a:ln w="38100" cap="flat">
            <a:solidFill>
              <a:srgbClr val="000000"/>
            </a:solidFill>
            <a:prstDash val="solid"/>
            <a:headEnd type="none" w="sm" len="sm"/>
            <a:tailEnd type="arrow" w="med" len="sm"/>
          </a:ln>
        </p:spPr>
      </p:sp>
      <p:sp>
        <p:nvSpPr>
          <p:cNvPr id="5" name="AutoShape 5"/>
          <p:cNvSpPr/>
          <p:nvPr/>
        </p:nvSpPr>
        <p:spPr>
          <a:xfrm>
            <a:off x="1210838" y="6785097"/>
            <a:ext cx="2726194" cy="0"/>
          </a:xfrm>
          <a:prstGeom prst="line">
            <a:avLst/>
          </a:prstGeom>
          <a:ln w="38100" cap="flat">
            <a:solidFill>
              <a:srgbClr val="000000"/>
            </a:solidFill>
            <a:prstDash val="solid"/>
            <a:headEnd type="none" w="sm" len="sm"/>
            <a:tailEnd type="arrow" w="med" len="sm"/>
          </a:ln>
        </p:spPr>
      </p:sp>
      <p:sp>
        <p:nvSpPr>
          <p:cNvPr id="6" name="AutoShape 6"/>
          <p:cNvSpPr/>
          <p:nvPr/>
        </p:nvSpPr>
        <p:spPr>
          <a:xfrm>
            <a:off x="1261349" y="8586821"/>
            <a:ext cx="2553095" cy="0"/>
          </a:xfrm>
          <a:prstGeom prst="line">
            <a:avLst/>
          </a:prstGeom>
          <a:ln w="38100" cap="flat">
            <a:solidFill>
              <a:srgbClr val="000000"/>
            </a:solidFill>
            <a:prstDash val="solid"/>
            <a:headEnd type="none" w="sm" len="sm"/>
            <a:tailEnd type="arrow" w="med" len="sm"/>
          </a:ln>
        </p:spPr>
      </p:sp>
      <p:sp>
        <p:nvSpPr>
          <p:cNvPr id="7" name="AutoShape 7"/>
          <p:cNvSpPr/>
          <p:nvPr/>
        </p:nvSpPr>
        <p:spPr>
          <a:xfrm rot="-10800000">
            <a:off x="9144000" y="6113658"/>
            <a:ext cx="2507093" cy="0"/>
          </a:xfrm>
          <a:prstGeom prst="line">
            <a:avLst/>
          </a:prstGeom>
          <a:ln w="38100" cap="flat">
            <a:solidFill>
              <a:srgbClr val="000000"/>
            </a:solidFill>
            <a:prstDash val="solid"/>
            <a:headEnd type="none" w="sm" len="sm"/>
            <a:tailEnd type="arrow" w="med" len="sm"/>
          </a:ln>
        </p:spPr>
      </p:sp>
      <p:sp>
        <p:nvSpPr>
          <p:cNvPr id="8" name="AutoShape 8"/>
          <p:cNvSpPr/>
          <p:nvPr/>
        </p:nvSpPr>
        <p:spPr>
          <a:xfrm rot="-10800000">
            <a:off x="9144000" y="7393218"/>
            <a:ext cx="2507093" cy="0"/>
          </a:xfrm>
          <a:prstGeom prst="line">
            <a:avLst/>
          </a:prstGeom>
          <a:ln w="38100" cap="flat">
            <a:solidFill>
              <a:srgbClr val="000000"/>
            </a:solidFill>
            <a:prstDash val="solid"/>
            <a:headEnd type="none" w="sm" len="sm"/>
            <a:tailEnd type="arrow" w="med" len="sm"/>
          </a:ln>
        </p:spPr>
      </p:sp>
      <p:sp>
        <p:nvSpPr>
          <p:cNvPr id="9" name="AutoShape 9"/>
          <p:cNvSpPr/>
          <p:nvPr/>
        </p:nvSpPr>
        <p:spPr>
          <a:xfrm rot="-10800000">
            <a:off x="9144000" y="8605871"/>
            <a:ext cx="2507093" cy="0"/>
          </a:xfrm>
          <a:prstGeom prst="line">
            <a:avLst/>
          </a:prstGeom>
          <a:ln w="38100" cap="flat">
            <a:solidFill>
              <a:srgbClr val="000000"/>
            </a:solidFill>
            <a:prstDash val="solid"/>
            <a:headEnd type="none" w="sm" len="sm"/>
            <a:tailEnd type="arrow" w="med" len="sm"/>
          </a:ln>
        </p:spPr>
      </p:sp>
      <p:grpSp>
        <p:nvGrpSpPr>
          <p:cNvPr id="10" name="Group 10"/>
          <p:cNvGrpSpPr>
            <a:grpSpLocks noChangeAspect="1"/>
          </p:cNvGrpSpPr>
          <p:nvPr/>
        </p:nvGrpSpPr>
        <p:grpSpPr>
          <a:xfrm rot="0">
            <a:off x="4458086" y="1611947"/>
            <a:ext cx="4164860" cy="8442284"/>
            <a:chOff x="0" y="0"/>
            <a:chExt cx="9398000" cy="19050000"/>
          </a:xfrm>
        </p:grpSpPr>
        <p:sp>
          <p:nvSpPr>
            <p:cNvPr id="11" name="Freeform 11"/>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a:stretch>
                <a:fillRect t="-1577" b="-1577"/>
              </a:stretch>
            </a:blipFill>
          </p:spPr>
        </p:sp>
        <p:sp>
          <p:nvSpPr>
            <p:cNvPr id="12" name="Freeform 12"/>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a:stretch>
                <a:fillRect l="-42" r="-42"/>
              </a:stretch>
            </a:blipFill>
          </p:spPr>
        </p:sp>
      </p:grpSp>
      <p:sp>
        <p:nvSpPr>
          <p:cNvPr id="13" name="AutoShape 13"/>
          <p:cNvSpPr/>
          <p:nvPr/>
        </p:nvSpPr>
        <p:spPr>
          <a:xfrm>
            <a:off x="1904991" y="9561829"/>
            <a:ext cx="2553095" cy="0"/>
          </a:xfrm>
          <a:prstGeom prst="line">
            <a:avLst/>
          </a:prstGeom>
          <a:ln w="38100" cap="flat">
            <a:solidFill>
              <a:srgbClr val="000000"/>
            </a:solidFill>
            <a:prstDash val="solid"/>
            <a:headEnd type="none" w="sm" len="sm"/>
            <a:tailEnd type="arrow" w="med" len="sm"/>
          </a:ln>
        </p:spPr>
      </p:sp>
      <p:grpSp>
        <p:nvGrpSpPr>
          <p:cNvPr id="14" name="Group 14"/>
          <p:cNvGrpSpPr/>
          <p:nvPr/>
        </p:nvGrpSpPr>
        <p:grpSpPr>
          <a:xfrm rot="0">
            <a:off x="10061221" y="2483121"/>
            <a:ext cx="7772620" cy="1831757"/>
            <a:chOff x="0" y="0"/>
            <a:chExt cx="2047110" cy="482438"/>
          </a:xfrm>
        </p:grpSpPr>
        <p:sp>
          <p:nvSpPr>
            <p:cNvPr id="15" name="Freeform 15"/>
            <p:cNvSpPr/>
            <p:nvPr/>
          </p:nvSpPr>
          <p:spPr>
            <a:xfrm>
              <a:off x="0" y="0"/>
              <a:ext cx="2047110" cy="482438"/>
            </a:xfrm>
            <a:custGeom>
              <a:avLst/>
              <a:gdLst/>
              <a:ahLst/>
              <a:cxnLst/>
              <a:rect l="l" t="t" r="r" b="b"/>
              <a:pathLst>
                <a:path w="2047110" h="482438">
                  <a:moveTo>
                    <a:pt x="50799" y="0"/>
                  </a:moveTo>
                  <a:lnTo>
                    <a:pt x="1996311" y="0"/>
                  </a:lnTo>
                  <a:cubicBezTo>
                    <a:pt x="2024367" y="0"/>
                    <a:pt x="2047110" y="22743"/>
                    <a:pt x="2047110" y="50799"/>
                  </a:cubicBezTo>
                  <a:lnTo>
                    <a:pt x="2047110" y="431639"/>
                  </a:lnTo>
                  <a:cubicBezTo>
                    <a:pt x="2047110" y="459695"/>
                    <a:pt x="2024367" y="482438"/>
                    <a:pt x="1996311" y="482438"/>
                  </a:cubicBezTo>
                  <a:lnTo>
                    <a:pt x="50799" y="482438"/>
                  </a:lnTo>
                  <a:cubicBezTo>
                    <a:pt x="22743" y="482438"/>
                    <a:pt x="0" y="459695"/>
                    <a:pt x="0" y="431639"/>
                  </a:cubicBezTo>
                  <a:lnTo>
                    <a:pt x="0" y="50799"/>
                  </a:lnTo>
                  <a:cubicBezTo>
                    <a:pt x="0" y="22743"/>
                    <a:pt x="22743" y="0"/>
                    <a:pt x="50799" y="0"/>
                  </a:cubicBezTo>
                  <a:close/>
                </a:path>
              </a:pathLst>
            </a:custGeom>
            <a:solidFill>
              <a:srgbClr val="F7F8F9"/>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sp>
        <p:nvSpPr>
          <p:cNvPr id="17" name="TextBox 17"/>
          <p:cNvSpPr txBox="1"/>
          <p:nvPr/>
        </p:nvSpPr>
        <p:spPr>
          <a:xfrm>
            <a:off x="3365936" y="302578"/>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MÀN HÌNH HOME </a:t>
            </a:r>
            <a:endParaRPr lang="en-US" sz="7700">
              <a:solidFill>
                <a:srgbClr val="000000"/>
              </a:solidFill>
              <a:latin typeface="Livvic"/>
            </a:endParaRPr>
          </a:p>
        </p:txBody>
      </p:sp>
      <p:sp>
        <p:nvSpPr>
          <p:cNvPr id="18" name="TextBox 18"/>
          <p:cNvSpPr txBox="1"/>
          <p:nvPr/>
        </p:nvSpPr>
        <p:spPr>
          <a:xfrm>
            <a:off x="1028700" y="3878914"/>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Cập nhật thời tiết </a:t>
            </a:r>
            <a:endParaRPr lang="en-US" sz="2300">
              <a:solidFill>
                <a:srgbClr val="000000"/>
              </a:solidFill>
              <a:latin typeface="Livvic"/>
            </a:endParaRPr>
          </a:p>
        </p:txBody>
      </p:sp>
      <p:sp>
        <p:nvSpPr>
          <p:cNvPr id="19" name="TextBox 19"/>
          <p:cNvSpPr txBox="1"/>
          <p:nvPr/>
        </p:nvSpPr>
        <p:spPr>
          <a:xfrm>
            <a:off x="1359115" y="6338692"/>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Status</a:t>
            </a:r>
            <a:endParaRPr lang="en-US" sz="2300">
              <a:solidFill>
                <a:srgbClr val="000000"/>
              </a:solidFill>
              <a:latin typeface="Livvic"/>
            </a:endParaRPr>
          </a:p>
        </p:txBody>
      </p:sp>
      <p:sp>
        <p:nvSpPr>
          <p:cNvPr id="20" name="TextBox 20"/>
          <p:cNvSpPr txBox="1"/>
          <p:nvPr/>
        </p:nvSpPr>
        <p:spPr>
          <a:xfrm>
            <a:off x="1198427" y="8053863"/>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Tốc độ gió  </a:t>
            </a:r>
            <a:endParaRPr lang="en-US" sz="2300">
              <a:solidFill>
                <a:srgbClr val="000000"/>
              </a:solidFill>
              <a:latin typeface="Livvic"/>
            </a:endParaRPr>
          </a:p>
        </p:txBody>
      </p:sp>
      <p:sp>
        <p:nvSpPr>
          <p:cNvPr id="21" name="TextBox 21"/>
          <p:cNvSpPr txBox="1"/>
          <p:nvPr/>
        </p:nvSpPr>
        <p:spPr>
          <a:xfrm>
            <a:off x="9144000" y="6898658"/>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UV </a:t>
            </a:r>
            <a:endParaRPr lang="en-US" sz="2300">
              <a:solidFill>
                <a:srgbClr val="000000"/>
              </a:solidFill>
              <a:latin typeface="Livvic"/>
            </a:endParaRPr>
          </a:p>
        </p:txBody>
      </p:sp>
      <p:sp>
        <p:nvSpPr>
          <p:cNvPr id="22" name="TextBox 22"/>
          <p:cNvSpPr txBox="1"/>
          <p:nvPr/>
        </p:nvSpPr>
        <p:spPr>
          <a:xfrm>
            <a:off x="9144000" y="8053863"/>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Độ ẩm  </a:t>
            </a:r>
            <a:endParaRPr lang="en-US" sz="2300">
              <a:solidFill>
                <a:srgbClr val="000000"/>
              </a:solidFill>
              <a:latin typeface="Livvic"/>
            </a:endParaRPr>
          </a:p>
        </p:txBody>
      </p:sp>
      <p:sp>
        <p:nvSpPr>
          <p:cNvPr id="23" name="TextBox 23"/>
          <p:cNvSpPr txBox="1"/>
          <p:nvPr/>
        </p:nvSpPr>
        <p:spPr>
          <a:xfrm>
            <a:off x="1708198" y="9114113"/>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Navigation</a:t>
            </a:r>
            <a:endParaRPr lang="en-US" sz="2300">
              <a:solidFill>
                <a:srgbClr val="000000"/>
              </a:solidFill>
              <a:latin typeface="Livvic"/>
            </a:endParaRPr>
          </a:p>
        </p:txBody>
      </p:sp>
      <p:sp>
        <p:nvSpPr>
          <p:cNvPr id="24" name="TextBox 24"/>
          <p:cNvSpPr txBox="1"/>
          <p:nvPr/>
        </p:nvSpPr>
        <p:spPr>
          <a:xfrm>
            <a:off x="9235898" y="5614649"/>
            <a:ext cx="2577917" cy="389254"/>
          </a:xfrm>
          <a:prstGeom prst="rect">
            <a:avLst/>
          </a:prstGeom>
        </p:spPr>
        <p:txBody>
          <a:bodyPr lIns="0" tIns="0" rIns="0" bIns="0" rtlCol="0" anchor="t">
            <a:spAutoFit/>
          </a:bodyPr>
          <a:lstStyle/>
          <a:p>
            <a:pPr algn="ctr">
              <a:lnSpc>
                <a:spcPts val="3220"/>
              </a:lnSpc>
            </a:pPr>
            <a:r>
              <a:rPr lang="en-US" sz="2300">
                <a:solidFill>
                  <a:srgbClr val="000000"/>
                </a:solidFill>
                <a:latin typeface="Livvic"/>
              </a:rPr>
              <a:t>Nhiệt đọ </a:t>
            </a:r>
            <a:endParaRPr lang="en-US" sz="2300">
              <a:solidFill>
                <a:srgbClr val="000000"/>
              </a:solidFill>
              <a:latin typeface="Livvic"/>
            </a:endParaRPr>
          </a:p>
        </p:txBody>
      </p:sp>
      <p:sp>
        <p:nvSpPr>
          <p:cNvPr id="25" name="TextBox 25"/>
          <p:cNvSpPr txBox="1"/>
          <p:nvPr/>
        </p:nvSpPr>
        <p:spPr>
          <a:xfrm>
            <a:off x="10116820" y="2642870"/>
            <a:ext cx="7477760" cy="2401570"/>
          </a:xfrm>
          <a:prstGeom prst="rect">
            <a:avLst/>
          </a:prstGeom>
        </p:spPr>
        <p:txBody>
          <a:bodyPr wrap="square" lIns="0" tIns="0" rIns="0" bIns="0" rtlCol="0" anchor="t">
            <a:spAutoFit/>
          </a:bodyPr>
          <a:lstStyle/>
          <a:p>
            <a:pPr algn="ctr">
              <a:lnSpc>
                <a:spcPts val="4510"/>
              </a:lnSpc>
            </a:pPr>
            <a:r>
              <a:rPr lang="en-US" sz="3220">
                <a:solidFill>
                  <a:srgbClr val="000000"/>
                </a:solidFill>
                <a:latin typeface="Livvic"/>
              </a:rPr>
              <a:t>Lấy thông tin thiết bị </a:t>
            </a:r>
            <a:endParaRPr lang="en-US" sz="3220">
              <a:solidFill>
                <a:srgbClr val="000000"/>
              </a:solidFill>
              <a:latin typeface="Livvic"/>
            </a:endParaRPr>
          </a:p>
          <a:p>
            <a:pPr algn="ctr">
              <a:lnSpc>
                <a:spcPts val="7110"/>
              </a:lnSpc>
            </a:pPr>
            <a:r>
              <a:rPr lang="en-US" sz="5080">
                <a:solidFill>
                  <a:srgbClr val="000000"/>
                </a:solidFill>
                <a:latin typeface="Maven Pro Bold" panose="00000800000000000000"/>
              </a:rPr>
              <a:t>​/asset​/partial​/{assetID}</a:t>
            </a:r>
            <a:endParaRPr lang="en-US" sz="5080">
              <a:solidFill>
                <a:srgbClr val="000000"/>
              </a:solidFill>
              <a:latin typeface="Maven Pro Bold" panose="00000800000000000000"/>
            </a:endParaRPr>
          </a:p>
          <a:p>
            <a:pPr algn="ctr">
              <a:lnSpc>
                <a:spcPts val="7110"/>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11591" y="893145"/>
            <a:ext cx="918025" cy="257691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8254" y="9161738"/>
            <a:ext cx="3904279" cy="2250523"/>
          </a:xfrm>
          <a:prstGeom prst="rect">
            <a:avLst/>
          </a:prstGeom>
        </p:spPr>
      </p:pic>
      <p:grpSp>
        <p:nvGrpSpPr>
          <p:cNvPr id="5" name="Group 5"/>
          <p:cNvGrpSpPr>
            <a:grpSpLocks noChangeAspect="1"/>
          </p:cNvGrpSpPr>
          <p:nvPr/>
        </p:nvGrpSpPr>
        <p:grpSpPr>
          <a:xfrm rot="0">
            <a:off x="2219726" y="1844716"/>
            <a:ext cx="4164860" cy="8442284"/>
            <a:chOff x="0" y="0"/>
            <a:chExt cx="9398000" cy="19050000"/>
          </a:xfrm>
        </p:grpSpPr>
        <p:sp>
          <p:nvSpPr>
            <p:cNvPr id="6" name="Freeform 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a:stretch>
                <a:fillRect t="-1577" b="-1577"/>
              </a:stretch>
            </a:blipFill>
          </p:spPr>
        </p:sp>
        <p:sp>
          <p:nvSpPr>
            <p:cNvPr id="7" name="Freeform 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8" name="AutoShape 8"/>
          <p:cNvSpPr/>
          <p:nvPr/>
        </p:nvSpPr>
        <p:spPr>
          <a:xfrm>
            <a:off x="112981" y="5143500"/>
            <a:ext cx="2106745" cy="0"/>
          </a:xfrm>
          <a:prstGeom prst="line">
            <a:avLst/>
          </a:prstGeom>
          <a:ln w="38100" cap="flat">
            <a:solidFill>
              <a:srgbClr val="000000"/>
            </a:solidFill>
            <a:prstDash val="solid"/>
            <a:headEnd type="none" w="sm" len="sm"/>
            <a:tailEnd type="arrow" w="med" len="sm"/>
          </a:ln>
        </p:spPr>
      </p:sp>
      <p:grpSp>
        <p:nvGrpSpPr>
          <p:cNvPr id="9" name="Group 9"/>
          <p:cNvGrpSpPr>
            <a:grpSpLocks noChangeAspect="1"/>
          </p:cNvGrpSpPr>
          <p:nvPr/>
        </p:nvGrpSpPr>
        <p:grpSpPr>
          <a:xfrm rot="0">
            <a:off x="8589202" y="1844716"/>
            <a:ext cx="4164860" cy="8442284"/>
            <a:chOff x="0" y="0"/>
            <a:chExt cx="9398000" cy="19050000"/>
          </a:xfrm>
        </p:grpSpPr>
        <p:sp>
          <p:nvSpPr>
            <p:cNvPr id="10" name="Freeform 10"/>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8"/>
              <a:stretch>
                <a:fillRect l="-8597" r="-8597"/>
              </a:stretch>
            </a:blipFill>
          </p:spPr>
        </p:sp>
        <p:sp>
          <p:nvSpPr>
            <p:cNvPr id="11" name="Freeform 11"/>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a:stretch>
                <a:fillRect l="-42" r="-42"/>
              </a:stretch>
            </a:blipFill>
          </p:spPr>
        </p:sp>
      </p:grpSp>
      <p:sp>
        <p:nvSpPr>
          <p:cNvPr id="12" name="AutoShape 12"/>
          <p:cNvSpPr/>
          <p:nvPr/>
        </p:nvSpPr>
        <p:spPr>
          <a:xfrm>
            <a:off x="6948003" y="8604771"/>
            <a:ext cx="1345604" cy="0"/>
          </a:xfrm>
          <a:prstGeom prst="line">
            <a:avLst/>
          </a:prstGeom>
          <a:ln w="38100" cap="flat">
            <a:solidFill>
              <a:srgbClr val="000000"/>
            </a:solidFill>
            <a:prstDash val="solid"/>
            <a:headEnd type="none" w="sm" len="sm"/>
            <a:tailEnd type="arrow" w="med" len="sm"/>
          </a:ln>
        </p:spPr>
      </p:sp>
      <p:grpSp>
        <p:nvGrpSpPr>
          <p:cNvPr id="13" name="Group 13"/>
          <p:cNvGrpSpPr/>
          <p:nvPr/>
        </p:nvGrpSpPr>
        <p:grpSpPr>
          <a:xfrm rot="0">
            <a:off x="13432871" y="5676944"/>
            <a:ext cx="4855129" cy="2523303"/>
            <a:chOff x="0" y="0"/>
            <a:chExt cx="1278717" cy="664574"/>
          </a:xfrm>
        </p:grpSpPr>
        <p:sp>
          <p:nvSpPr>
            <p:cNvPr id="14" name="Freeform 14"/>
            <p:cNvSpPr/>
            <p:nvPr/>
          </p:nvSpPr>
          <p:spPr>
            <a:xfrm>
              <a:off x="0" y="0"/>
              <a:ext cx="1278717" cy="664574"/>
            </a:xfrm>
            <a:custGeom>
              <a:avLst/>
              <a:gdLst/>
              <a:ahLst/>
              <a:cxnLst/>
              <a:rect l="l" t="t" r="r" b="b"/>
              <a:pathLst>
                <a:path w="1278717" h="664574">
                  <a:moveTo>
                    <a:pt x="81324" y="0"/>
                  </a:moveTo>
                  <a:lnTo>
                    <a:pt x="1197393" y="0"/>
                  </a:lnTo>
                  <a:cubicBezTo>
                    <a:pt x="1218962" y="0"/>
                    <a:pt x="1239647" y="8568"/>
                    <a:pt x="1254898" y="23819"/>
                  </a:cubicBezTo>
                  <a:cubicBezTo>
                    <a:pt x="1270149" y="39070"/>
                    <a:pt x="1278717" y="59755"/>
                    <a:pt x="1278717" y="81324"/>
                  </a:cubicBezTo>
                  <a:lnTo>
                    <a:pt x="1278717" y="583250"/>
                  </a:lnTo>
                  <a:cubicBezTo>
                    <a:pt x="1278717" y="628164"/>
                    <a:pt x="1242307" y="664574"/>
                    <a:pt x="1197393" y="664574"/>
                  </a:cubicBezTo>
                  <a:lnTo>
                    <a:pt x="81324" y="664574"/>
                  </a:lnTo>
                  <a:cubicBezTo>
                    <a:pt x="59755" y="664574"/>
                    <a:pt x="39070" y="656006"/>
                    <a:pt x="23819" y="640754"/>
                  </a:cubicBezTo>
                  <a:cubicBezTo>
                    <a:pt x="8568" y="625503"/>
                    <a:pt x="0" y="604818"/>
                    <a:pt x="0" y="583250"/>
                  </a:cubicBezTo>
                  <a:lnTo>
                    <a:pt x="0" y="81324"/>
                  </a:lnTo>
                  <a:cubicBezTo>
                    <a:pt x="0" y="59755"/>
                    <a:pt x="8568" y="39070"/>
                    <a:pt x="23819" y="23819"/>
                  </a:cubicBezTo>
                  <a:cubicBezTo>
                    <a:pt x="39070" y="8568"/>
                    <a:pt x="59755" y="0"/>
                    <a:pt x="81324" y="0"/>
                  </a:cubicBezTo>
                  <a:close/>
                </a:path>
              </a:pathLst>
            </a:custGeom>
            <a:solidFill>
              <a:srgbClr val="F7F8F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220"/>
                </a:lnSpc>
              </a:pPr>
            </a:p>
          </p:txBody>
        </p:sp>
      </p:grpSp>
      <p:sp>
        <p:nvSpPr>
          <p:cNvPr id="16" name="TextBox 16"/>
          <p:cNvSpPr txBox="1"/>
          <p:nvPr/>
        </p:nvSpPr>
        <p:spPr>
          <a:xfrm>
            <a:off x="2811138" y="135297"/>
            <a:ext cx="11556128" cy="1309369"/>
          </a:xfrm>
          <a:prstGeom prst="rect">
            <a:avLst/>
          </a:prstGeom>
        </p:spPr>
        <p:txBody>
          <a:bodyPr lIns="0" tIns="0" rIns="0" bIns="0" rtlCol="0" anchor="t">
            <a:spAutoFit/>
          </a:bodyPr>
          <a:lstStyle/>
          <a:p>
            <a:pPr marL="0" lvl="0" indent="0" algn="ctr">
              <a:lnSpc>
                <a:spcPts val="10780"/>
              </a:lnSpc>
              <a:spcBef>
                <a:spcPct val="0"/>
              </a:spcBef>
            </a:pPr>
            <a:r>
              <a:rPr lang="en-US" sz="7700">
                <a:solidFill>
                  <a:srgbClr val="000000"/>
                </a:solidFill>
                <a:latin typeface="Livvic"/>
              </a:rPr>
              <a:t>MÀN HÌNH MAP </a:t>
            </a:r>
            <a:endParaRPr lang="en-US" sz="7700">
              <a:solidFill>
                <a:srgbClr val="000000"/>
              </a:solidFill>
              <a:latin typeface="Livvic"/>
            </a:endParaRPr>
          </a:p>
        </p:txBody>
      </p:sp>
      <p:sp>
        <p:nvSpPr>
          <p:cNvPr id="17" name="TextBox 17"/>
          <p:cNvSpPr txBox="1"/>
          <p:nvPr/>
        </p:nvSpPr>
        <p:spPr>
          <a:xfrm>
            <a:off x="131423" y="4198208"/>
            <a:ext cx="2069860" cy="945292"/>
          </a:xfrm>
          <a:prstGeom prst="rect">
            <a:avLst/>
          </a:prstGeom>
        </p:spPr>
        <p:txBody>
          <a:bodyPr lIns="0" tIns="0" rIns="0" bIns="0" rtlCol="0" anchor="t">
            <a:spAutoFit/>
          </a:bodyPr>
          <a:lstStyle/>
          <a:p>
            <a:pPr algn="ctr">
              <a:lnSpc>
                <a:spcPts val="2585"/>
              </a:lnSpc>
            </a:pPr>
            <a:r>
              <a:rPr lang="en-US" sz="1845">
                <a:solidFill>
                  <a:srgbClr val="000000"/>
                </a:solidFill>
                <a:latin typeface="Livvic"/>
              </a:rPr>
              <a:t>Map  : dùng tay để zoom in , zoom out Map</a:t>
            </a:r>
            <a:endParaRPr lang="en-US" sz="1845">
              <a:solidFill>
                <a:srgbClr val="000000"/>
              </a:solidFill>
              <a:latin typeface="Livvic"/>
            </a:endParaRPr>
          </a:p>
        </p:txBody>
      </p:sp>
      <p:sp>
        <p:nvSpPr>
          <p:cNvPr id="18" name="TextBox 18"/>
          <p:cNvSpPr txBox="1"/>
          <p:nvPr/>
        </p:nvSpPr>
        <p:spPr>
          <a:xfrm>
            <a:off x="6519342" y="8171673"/>
            <a:ext cx="2069860" cy="302876"/>
          </a:xfrm>
          <a:prstGeom prst="rect">
            <a:avLst/>
          </a:prstGeom>
        </p:spPr>
        <p:txBody>
          <a:bodyPr lIns="0" tIns="0" rIns="0" bIns="0" rtlCol="0" anchor="t">
            <a:spAutoFit/>
          </a:bodyPr>
          <a:lstStyle/>
          <a:p>
            <a:pPr algn="ctr">
              <a:lnSpc>
                <a:spcPts val="2585"/>
              </a:lnSpc>
            </a:pPr>
            <a:r>
              <a:rPr lang="en-US" sz="1845">
                <a:solidFill>
                  <a:srgbClr val="000000"/>
                </a:solidFill>
                <a:latin typeface="Livvic"/>
              </a:rPr>
              <a:t>Bottom sheet</a:t>
            </a:r>
            <a:endParaRPr lang="en-US" sz="1845">
              <a:solidFill>
                <a:srgbClr val="000000"/>
              </a:solidFill>
              <a:latin typeface="Livvic"/>
            </a:endParaRPr>
          </a:p>
        </p:txBody>
      </p:sp>
      <p:sp>
        <p:nvSpPr>
          <p:cNvPr id="19" name="TextBox 19"/>
          <p:cNvSpPr txBox="1"/>
          <p:nvPr/>
        </p:nvSpPr>
        <p:spPr>
          <a:xfrm>
            <a:off x="13432871" y="5816902"/>
            <a:ext cx="4855129" cy="2195763"/>
          </a:xfrm>
          <a:prstGeom prst="rect">
            <a:avLst/>
          </a:prstGeom>
        </p:spPr>
        <p:txBody>
          <a:bodyPr lIns="0" tIns="0" rIns="0" bIns="0" rtlCol="0" anchor="t">
            <a:spAutoFit/>
          </a:bodyPr>
          <a:lstStyle/>
          <a:p>
            <a:pPr algn="ctr">
              <a:lnSpc>
                <a:spcPts val="3190"/>
              </a:lnSpc>
            </a:pPr>
            <a:r>
              <a:rPr lang="en-US" sz="2275">
                <a:solidFill>
                  <a:srgbClr val="000000"/>
                </a:solidFill>
                <a:latin typeface="Livvic"/>
              </a:rPr>
              <a:t>Lấy ds thiết bị :</a:t>
            </a:r>
            <a:endParaRPr lang="en-US" sz="2275">
              <a:solidFill>
                <a:srgbClr val="000000"/>
              </a:solidFill>
              <a:latin typeface="Livvic"/>
            </a:endParaRPr>
          </a:p>
          <a:p>
            <a:pPr algn="ctr">
              <a:lnSpc>
                <a:spcPts val="5710"/>
              </a:lnSpc>
            </a:pPr>
            <a:r>
              <a:rPr lang="en-US" sz="4075">
                <a:solidFill>
                  <a:srgbClr val="000000"/>
                </a:solidFill>
                <a:latin typeface="Cabin SemiBold" panose="00000700000000000000"/>
              </a:rPr>
              <a:t>/asset/user/current</a:t>
            </a:r>
            <a:endParaRPr lang="en-US" sz="4075">
              <a:solidFill>
                <a:srgbClr val="000000"/>
              </a:solidFill>
              <a:latin typeface="Cabin SemiBold" panose="00000700000000000000"/>
            </a:endParaRPr>
          </a:p>
          <a:p>
            <a:pPr algn="ctr">
              <a:lnSpc>
                <a:spcPts val="3050"/>
              </a:lnSpc>
            </a:pPr>
            <a:r>
              <a:rPr lang="en-US" sz="2175">
                <a:solidFill>
                  <a:srgbClr val="000000"/>
                </a:solidFill>
                <a:latin typeface="Livvic"/>
              </a:rPr>
              <a:t>Lấy thông tin show biểu đồ </a:t>
            </a:r>
            <a:endParaRPr lang="en-US" sz="2175">
              <a:solidFill>
                <a:srgbClr val="000000"/>
              </a:solidFill>
              <a:latin typeface="Livvic"/>
            </a:endParaRPr>
          </a:p>
          <a:p>
            <a:pPr algn="ctr">
              <a:lnSpc>
                <a:spcPts val="5710"/>
              </a:lnSpc>
            </a:pPr>
            <a:r>
              <a:rPr lang="en-US" sz="4075">
                <a:solidFill>
                  <a:srgbClr val="000000"/>
                </a:solidFill>
                <a:latin typeface="Cabin SemiBold" panose="00000700000000000000"/>
              </a:rPr>
              <a:t>/map</a:t>
            </a:r>
            <a:endParaRPr lang="en-US" sz="4075">
              <a:solidFill>
                <a:srgbClr val="000000"/>
              </a:solidFill>
              <a:latin typeface="Cabin SemiBold" panose="000007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1458</Words>
  <Application>WPS Presentation</Application>
  <PresentationFormat>On-screen Show (4:3)</PresentationFormat>
  <Paragraphs>141</Paragraphs>
  <Slides>17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Arial</vt:lpstr>
      <vt:lpstr>SimSun</vt:lpstr>
      <vt:lpstr>Wingdings</vt:lpstr>
      <vt:lpstr>Marykate</vt:lpstr>
      <vt:lpstr>Livvic</vt:lpstr>
      <vt:lpstr>Faustina Regular</vt:lpstr>
      <vt:lpstr>Advent Pro Bold</vt:lpstr>
      <vt:lpstr>Arial</vt:lpstr>
      <vt:lpstr>Satisfy</vt:lpstr>
      <vt:lpstr>Rokkitt Medium</vt:lpstr>
      <vt:lpstr>Maven Pro Bold</vt:lpstr>
      <vt:lpstr>Cabin SemiBold</vt:lpstr>
      <vt:lpstr>Amatic SC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UIT</dc:title>
  <dc:creator/>
  <cp:lastModifiedBy>Trường Dương Duy</cp:lastModifiedBy>
  <cp:revision>2</cp:revision>
  <dcterms:created xsi:type="dcterms:W3CDTF">2006-08-16T00:00:00Z</dcterms:created>
  <dcterms:modified xsi:type="dcterms:W3CDTF">2023-01-02T13:23:12Z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D1D447402C2841E8B04B0CEBDB639ECC</vt:lpwstr>
  </property>
  <property fmtid="{D5CDD505-2E9C-101B-9397-08002B2CF9AE}" pid="3" name="KSOProductBuildVer">
    <vt:lpwstr>1033-11.2.0.11440</vt:lpwstr>
  </property>
</Properties>
</file>